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9" r:id="rId4"/>
  </p:sldMasterIdLst>
  <p:notesMasterIdLst>
    <p:notesMasterId r:id="rId57"/>
  </p:notesMasterIdLst>
  <p:handoutMasterIdLst>
    <p:handoutMasterId r:id="rId58"/>
  </p:handoutMasterIdLst>
  <p:sldIdLst>
    <p:sldId id="256" r:id="rId5"/>
    <p:sldId id="257" r:id="rId6"/>
    <p:sldId id="261" r:id="rId7"/>
    <p:sldId id="340" r:id="rId8"/>
    <p:sldId id="335" r:id="rId9"/>
    <p:sldId id="349" r:id="rId10"/>
    <p:sldId id="350" r:id="rId11"/>
    <p:sldId id="352" r:id="rId12"/>
    <p:sldId id="353" r:id="rId13"/>
    <p:sldId id="354" r:id="rId14"/>
    <p:sldId id="355" r:id="rId15"/>
    <p:sldId id="356" r:id="rId16"/>
    <p:sldId id="351" r:id="rId17"/>
    <p:sldId id="357" r:id="rId18"/>
    <p:sldId id="358" r:id="rId19"/>
    <p:sldId id="359" r:id="rId20"/>
    <p:sldId id="363" r:id="rId21"/>
    <p:sldId id="364" r:id="rId22"/>
    <p:sldId id="365" r:id="rId23"/>
    <p:sldId id="366" r:id="rId24"/>
    <p:sldId id="360" r:id="rId25"/>
    <p:sldId id="334" r:id="rId26"/>
    <p:sldId id="361" r:id="rId27"/>
    <p:sldId id="367" r:id="rId28"/>
    <p:sldId id="368" r:id="rId29"/>
    <p:sldId id="369" r:id="rId30"/>
    <p:sldId id="370" r:id="rId31"/>
    <p:sldId id="371" r:id="rId32"/>
    <p:sldId id="372" r:id="rId33"/>
    <p:sldId id="373" r:id="rId34"/>
    <p:sldId id="374" r:id="rId35"/>
    <p:sldId id="375" r:id="rId36"/>
    <p:sldId id="376" r:id="rId37"/>
    <p:sldId id="377" r:id="rId38"/>
    <p:sldId id="378" r:id="rId39"/>
    <p:sldId id="379" r:id="rId40"/>
    <p:sldId id="339" r:id="rId41"/>
    <p:sldId id="380" r:id="rId42"/>
    <p:sldId id="337" r:id="rId43"/>
    <p:sldId id="346" r:id="rId44"/>
    <p:sldId id="345" r:id="rId45"/>
    <p:sldId id="344" r:id="rId46"/>
    <p:sldId id="381" r:id="rId47"/>
    <p:sldId id="347" r:id="rId48"/>
    <p:sldId id="382" r:id="rId49"/>
    <p:sldId id="348" r:id="rId50"/>
    <p:sldId id="383" r:id="rId51"/>
    <p:sldId id="384" r:id="rId52"/>
    <p:sldId id="385" r:id="rId53"/>
    <p:sldId id="386" r:id="rId54"/>
    <p:sldId id="387" r:id="rId55"/>
    <p:sldId id="290" r:id="rId56"/>
  </p:sldIdLst>
  <p:sldSz cx="9144000" cy="6858000" type="screen4x3"/>
  <p:notesSz cx="7315200" cy="96012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26"/>
    <a:srgbClr val="4A0612"/>
    <a:srgbClr val="437C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964" autoAdjust="0"/>
    <p:restoredTop sz="75619" autoAdjust="0"/>
  </p:normalViewPr>
  <p:slideViewPr>
    <p:cSldViewPr>
      <p:cViewPr>
        <p:scale>
          <a:sx n="99" d="100"/>
          <a:sy n="99" d="100"/>
        </p:scale>
        <p:origin x="-390"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2" d="100"/>
          <a:sy n="82" d="100"/>
        </p:scale>
        <p:origin x="-1896"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103" tIns="48052" rIns="96103" bIns="48052"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103" tIns="48052" rIns="96103" bIns="48052" rtlCol="0"/>
          <a:lstStyle>
            <a:lvl1pPr algn="r">
              <a:defRPr sz="1300"/>
            </a:lvl1pPr>
          </a:lstStyle>
          <a:p>
            <a:fld id="{13EF1EB7-EB35-435C-8A89-E008F757D2AE}" type="datetimeFigureOut">
              <a:rPr lang="en-US" smtClean="0"/>
              <a:pPr/>
              <a:t>8/8/2012</a:t>
            </a:fld>
            <a:endParaRPr lang="en-US" dirty="0"/>
          </a:p>
        </p:txBody>
      </p:sp>
      <p:sp>
        <p:nvSpPr>
          <p:cNvPr id="4" name="Footer Placeholder 3"/>
          <p:cNvSpPr>
            <a:spLocks noGrp="1"/>
          </p:cNvSpPr>
          <p:nvPr>
            <p:ph type="ftr" sz="quarter" idx="2"/>
          </p:nvPr>
        </p:nvSpPr>
        <p:spPr>
          <a:xfrm>
            <a:off x="0" y="9119473"/>
            <a:ext cx="3169920" cy="480060"/>
          </a:xfrm>
          <a:prstGeom prst="rect">
            <a:avLst/>
          </a:prstGeom>
        </p:spPr>
        <p:txBody>
          <a:bodyPr vert="horz" lIns="96103" tIns="48052" rIns="96103" bIns="48052" rtlCol="0" anchor="b"/>
          <a:lstStyle>
            <a:lvl1pPr algn="l">
              <a:defRPr sz="1300"/>
            </a:lvl1pPr>
          </a:lstStyle>
          <a:p>
            <a:r>
              <a:rPr lang="en-US" dirty="0" smtClean="0"/>
              <a:t>Proprietary and Confidential - For Training Only</a:t>
            </a:r>
            <a:endParaRPr lang="en-US" dirty="0"/>
          </a:p>
        </p:txBody>
      </p:sp>
      <p:sp>
        <p:nvSpPr>
          <p:cNvPr id="5" name="Slide Number Placeholder 4"/>
          <p:cNvSpPr>
            <a:spLocks noGrp="1"/>
          </p:cNvSpPr>
          <p:nvPr>
            <p:ph type="sldNum" sz="quarter" idx="3"/>
          </p:nvPr>
        </p:nvSpPr>
        <p:spPr>
          <a:xfrm>
            <a:off x="4143587" y="9119473"/>
            <a:ext cx="3169920" cy="480060"/>
          </a:xfrm>
          <a:prstGeom prst="rect">
            <a:avLst/>
          </a:prstGeom>
        </p:spPr>
        <p:txBody>
          <a:bodyPr vert="horz" lIns="96103" tIns="48052" rIns="96103" bIns="48052" rtlCol="0" anchor="b"/>
          <a:lstStyle>
            <a:lvl1pPr algn="r">
              <a:defRPr sz="1300"/>
            </a:lvl1pPr>
          </a:lstStyle>
          <a:p>
            <a:fld id="{E22DBFDE-62BF-4050-9027-7F0BBA4F9D9A}" type="slidenum">
              <a:rPr lang="en-US" smtClean="0"/>
              <a:pPr/>
              <a:t>‹#›</a:t>
            </a:fld>
            <a:endParaRPr lang="en-US" dirty="0"/>
          </a:p>
        </p:txBody>
      </p:sp>
    </p:spTree>
    <p:extLst>
      <p:ext uri="{BB962C8B-B14F-4D97-AF65-F5344CB8AC3E}">
        <p14:creationId xmlns:p14="http://schemas.microsoft.com/office/powerpoint/2010/main" val="114708176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Slide Image Placeholder 3"/>
          <p:cNvSpPr>
            <a:spLocks noGrp="1" noRot="1" noChangeAspect="1"/>
          </p:cNvSpPr>
          <p:nvPr>
            <p:ph type="sldImg" idx="2"/>
          </p:nvPr>
        </p:nvSpPr>
        <p:spPr>
          <a:xfrm>
            <a:off x="228600" y="228600"/>
            <a:ext cx="6865798" cy="5148072"/>
          </a:xfrm>
          <a:prstGeom prst="rect">
            <a:avLst/>
          </a:prstGeom>
          <a:noFill/>
          <a:ln w="12700">
            <a:solidFill>
              <a:prstClr val="black"/>
            </a:solidFill>
          </a:ln>
        </p:spPr>
        <p:txBody>
          <a:bodyPr vert="horz" lIns="96103" tIns="48052" rIns="96103" bIns="48052" rtlCol="0" anchor="ctr"/>
          <a:lstStyle/>
          <a:p>
            <a:endParaRPr lang="en-US" dirty="0"/>
          </a:p>
        </p:txBody>
      </p:sp>
      <p:sp>
        <p:nvSpPr>
          <p:cNvPr id="16" name="Footer Placeholder 5"/>
          <p:cNvSpPr>
            <a:spLocks noGrp="1"/>
          </p:cNvSpPr>
          <p:nvPr>
            <p:ph type="ftr" sz="quarter" idx="4"/>
          </p:nvPr>
        </p:nvSpPr>
        <p:spPr>
          <a:xfrm>
            <a:off x="4551680" y="9361170"/>
            <a:ext cx="2763520" cy="240031"/>
          </a:xfrm>
          <a:prstGeom prst="rect">
            <a:avLst/>
          </a:prstGeom>
        </p:spPr>
        <p:txBody>
          <a:bodyPr vert="horz" lIns="96103" tIns="48052" rIns="96103" bIns="48052" rtlCol="0" anchor="b"/>
          <a:lstStyle>
            <a:lvl1pPr algn="l">
              <a:defRPr sz="900">
                <a:latin typeface="+mj-lt"/>
              </a:defRPr>
            </a:lvl1pPr>
          </a:lstStyle>
          <a:p>
            <a:pPr algn="r"/>
            <a:r>
              <a:rPr lang="en-US" dirty="0" smtClean="0"/>
              <a:t>Proprietary and Confidential - For Training Only</a:t>
            </a:r>
            <a:endParaRPr lang="en-US" dirty="0"/>
          </a:p>
        </p:txBody>
      </p:sp>
      <p:sp>
        <p:nvSpPr>
          <p:cNvPr id="17" name="TextBox 16"/>
          <p:cNvSpPr txBox="1"/>
          <p:nvPr/>
        </p:nvSpPr>
        <p:spPr>
          <a:xfrm>
            <a:off x="2" y="9358827"/>
            <a:ext cx="2428357" cy="242373"/>
          </a:xfrm>
          <a:prstGeom prst="rect">
            <a:avLst/>
          </a:prstGeom>
          <a:noFill/>
        </p:spPr>
        <p:txBody>
          <a:bodyPr wrap="square" lIns="96103" tIns="48052" rIns="96103" bIns="48052" rtlCol="0">
            <a:spAutoFit/>
          </a:bodyPr>
          <a:lstStyle/>
          <a:p>
            <a:pPr marL="0" marR="0" indent="0" algn="l" defTabSz="961034" rtl="0" eaLnBrk="1" fontAlgn="auto" latinLnBrk="0" hangingPunct="1">
              <a:lnSpc>
                <a:spcPct val="100000"/>
              </a:lnSpc>
              <a:spcBef>
                <a:spcPts val="0"/>
              </a:spcBef>
              <a:spcAft>
                <a:spcPts val="0"/>
              </a:spcAft>
              <a:buClrTx/>
              <a:buSzTx/>
              <a:buFontTx/>
              <a:buNone/>
              <a:tabLst/>
              <a:defRPr/>
            </a:pPr>
            <a:r>
              <a:rPr lang="en-US" sz="900" dirty="0" smtClean="0">
                <a:latin typeface="+mj-lt"/>
              </a:rPr>
              <a:t>©2012 McAfee, Inc. All Rights Reserved.</a:t>
            </a:r>
          </a:p>
        </p:txBody>
      </p:sp>
      <p:sp>
        <p:nvSpPr>
          <p:cNvPr id="18" name="Rectangle 5"/>
          <p:cNvSpPr>
            <a:spLocks noGrp="1" noChangeArrowheads="1"/>
          </p:cNvSpPr>
          <p:nvPr>
            <p:ph type="body" sz="quarter" idx="3"/>
          </p:nvPr>
        </p:nvSpPr>
        <p:spPr bwMode="auto">
          <a:xfrm>
            <a:off x="228600" y="5413248"/>
            <a:ext cx="6858000" cy="3886200"/>
          </a:xfrm>
          <a:prstGeom prst="rect">
            <a:avLst/>
          </a:prstGeom>
          <a:noFill/>
          <a:ln w="9525">
            <a:noFill/>
            <a:miter lim="800000"/>
            <a:headEnd/>
            <a:tailEnd/>
          </a:ln>
        </p:spPr>
        <p:txBody>
          <a:bodyPr vert="horz" wrap="square" lIns="97929" tIns="48965" rIns="97929" bIns="48965"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9" name="TextBox 18"/>
          <p:cNvSpPr txBox="1"/>
          <p:nvPr/>
        </p:nvSpPr>
        <p:spPr>
          <a:xfrm>
            <a:off x="3200400" y="9372600"/>
            <a:ext cx="1143000" cy="235542"/>
          </a:xfrm>
          <a:prstGeom prst="rect">
            <a:avLst/>
          </a:prstGeom>
          <a:noFill/>
        </p:spPr>
        <p:txBody>
          <a:bodyPr wrap="square" lIns="96103" tIns="48052" rIns="96103" bIns="4805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tx1"/>
                </a:solidFill>
                <a:latin typeface="+mj-lt"/>
              </a:rPr>
              <a:t>9    </a:t>
            </a:r>
            <a:r>
              <a:rPr lang="en-US" sz="900" dirty="0" smtClean="0">
                <a:solidFill>
                  <a:schemeClr val="tx1"/>
                </a:solidFill>
                <a:latin typeface="+mj-lt"/>
              </a:rPr>
              <a:t>-     </a:t>
            </a:r>
            <a:fld id="{3AB7E5DB-ACFB-4CA0-AA88-533A00E25E31}" type="slidenum">
              <a:rPr lang="en-US" sz="900" smtClean="0">
                <a:solidFill>
                  <a:schemeClr val="tx1"/>
                </a:solidFill>
                <a:latin typeface="+mj-lt"/>
              </a:rPr>
              <a:t>‹#›</a:t>
            </a:fld>
            <a:endParaRPr lang="en-US" sz="900" dirty="0">
              <a:solidFill>
                <a:schemeClr val="tx1"/>
              </a:solidFill>
              <a:latin typeface="+mj-lt"/>
            </a:endParaRPr>
          </a:p>
        </p:txBody>
      </p:sp>
    </p:spTree>
    <p:extLst>
      <p:ext uri="{BB962C8B-B14F-4D97-AF65-F5344CB8AC3E}">
        <p14:creationId xmlns:p14="http://schemas.microsoft.com/office/powerpoint/2010/main" val="176105105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000" kern="1200">
        <a:solidFill>
          <a:schemeClr val="tx1"/>
        </a:solidFill>
        <a:latin typeface="+mn-lt"/>
        <a:ea typeface="+mn-ea"/>
        <a:cs typeface="+mn-cs"/>
      </a:defRPr>
    </a:lvl1pPr>
    <a:lvl2pPr marL="342900" indent="-114300" algn="l" defTabSz="914400" rtl="0" eaLnBrk="1" latinLnBrk="0" hangingPunct="1">
      <a:buFont typeface="Arial" pitchFamily="34" charset="0"/>
      <a:buChar char="•"/>
      <a:tabLst/>
      <a:defRPr sz="1000" kern="1200">
        <a:solidFill>
          <a:schemeClr val="tx1"/>
        </a:solidFill>
        <a:latin typeface="+mn-lt"/>
        <a:ea typeface="+mn-ea"/>
        <a:cs typeface="+mn-cs"/>
      </a:defRPr>
    </a:lvl2pPr>
    <a:lvl3pPr marL="457200" indent="-112713" algn="l" defTabSz="914400" rtl="0" eaLnBrk="1" latinLnBrk="0" hangingPunct="1">
      <a:buFont typeface="Arial" pitchFamily="34" charset="0"/>
      <a:buChar char="•"/>
      <a:defRPr sz="1000" kern="1200">
        <a:solidFill>
          <a:schemeClr val="tx1"/>
        </a:solidFill>
        <a:latin typeface="+mn-lt"/>
        <a:ea typeface="+mn-ea"/>
        <a:cs typeface="+mn-cs"/>
      </a:defRPr>
    </a:lvl3pPr>
    <a:lvl4pPr marL="571500" indent="-114300" algn="l" defTabSz="914400" rtl="0" eaLnBrk="1" latinLnBrk="0" hangingPunct="1">
      <a:buFont typeface="Arial" pitchFamily="34" charset="0"/>
      <a:buChar char="•"/>
      <a:defRPr sz="1000" kern="1200">
        <a:solidFill>
          <a:schemeClr val="tx1"/>
        </a:solidFill>
        <a:latin typeface="+mn-lt"/>
        <a:ea typeface="+mn-ea"/>
        <a:cs typeface="+mn-cs"/>
      </a:defRPr>
    </a:lvl4pPr>
    <a:lvl5pPr marL="685800" indent="-114300" algn="l" defTabSz="914400" rtl="0" eaLnBrk="1" latinLnBrk="0" hangingPunct="1">
      <a:buFont typeface="Arial"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
        <p:nvSpPr>
          <p:cNvPr id="8" name="Slide Image Placeholder 7"/>
          <p:cNvSpPr>
            <a:spLocks noGrp="1" noRot="1" noChangeAspect="1"/>
          </p:cNvSpPr>
          <p:nvPr>
            <p:ph type="sldImg"/>
          </p:nvPr>
        </p:nvSpPr>
        <p:spPr>
          <a:xfrm>
            <a:off x="228600" y="228600"/>
            <a:ext cx="6865938" cy="5148263"/>
          </a:xfrm>
        </p:spPr>
      </p:sp>
      <p:sp>
        <p:nvSpPr>
          <p:cNvPr id="9" name="Notes Placeholder 8"/>
          <p:cNvSpPr>
            <a:spLocks noGrp="1"/>
          </p:cNvSpPr>
          <p:nvPr>
            <p:ph type="body" idx="1"/>
          </p:nvPr>
        </p:nvSpPr>
        <p:spPr/>
        <p:txBody>
          <a:bodyPr>
            <a:normAutofit/>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364500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364500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364500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364500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r>
              <a:rPr lang="en-US" dirty="0" smtClean="0"/>
              <a:t>This</a:t>
            </a:r>
            <a:r>
              <a:rPr lang="en-US" baseline="0" dirty="0" smtClean="0"/>
              <a:t> workflow is commonly referred to as going from ground zero to the 10,000ft overview to identify what else may have been occurring within the environment and is associated with the individual event of interest. </a:t>
            </a: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364500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r>
              <a:rPr lang="en-US" dirty="0" smtClean="0"/>
              <a:t>The normalized dashboard</a:t>
            </a:r>
            <a:r>
              <a:rPr lang="en-US" baseline="0" dirty="0" smtClean="0"/>
              <a:t> allows an analyst to examine the entire environment in a categorized fashion with anomaly detection built into each component.  If an analyst wants to investigate a particular category each component is data-bond to the previous component making it extremely efficient for drilling down into events of interest.       </a:t>
            </a: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364500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364500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364500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364500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364500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
        <p:nvSpPr>
          <p:cNvPr id="8" name="Slide Image Placeholder 7"/>
          <p:cNvSpPr>
            <a:spLocks noGrp="1" noRot="1" noChangeAspect="1"/>
          </p:cNvSpPr>
          <p:nvPr>
            <p:ph type="sldImg"/>
          </p:nvPr>
        </p:nvSpPr>
        <p:spPr>
          <a:xfrm>
            <a:off x="228600" y="228600"/>
            <a:ext cx="6865938" cy="5148263"/>
          </a:xfrm>
        </p:spPr>
      </p:sp>
      <p:sp>
        <p:nvSpPr>
          <p:cNvPr id="9" name="Notes Placeholder 8"/>
          <p:cNvSpPr>
            <a:spLocks noGrp="1"/>
          </p:cNvSpPr>
          <p:nvPr>
            <p:ph type="body" idx="1"/>
          </p:nvPr>
        </p:nvSpPr>
        <p:spPr/>
        <p:txBody>
          <a:bodyPr>
            <a:normAutofit/>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364500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r>
              <a:rPr lang="en-US" dirty="0" smtClean="0"/>
              <a:t>From any</a:t>
            </a:r>
            <a:r>
              <a:rPr lang="en-US" baseline="0" dirty="0" smtClean="0"/>
              <a:t> flow view an analyst can pivot back into event details using the drill down menu options to show events associated with any flows selected. </a:t>
            </a: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364500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3240807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3240807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947044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r>
              <a:rPr lang="en-US" dirty="0" smtClean="0"/>
              <a:t>Jimmy starts his</a:t>
            </a:r>
            <a:r>
              <a:rPr lang="en-US" baseline="0" dirty="0" smtClean="0"/>
              <a:t> analysis </a:t>
            </a:r>
            <a:r>
              <a:rPr lang="en-US" dirty="0" smtClean="0"/>
              <a:t>at the </a:t>
            </a:r>
            <a:r>
              <a:rPr lang="en-US" b="1" dirty="0" smtClean="0"/>
              <a:t>Normalized Dashboard</a:t>
            </a:r>
            <a:r>
              <a:rPr lang="en-US" dirty="0" smtClean="0"/>
              <a:t>,</a:t>
            </a:r>
            <a:r>
              <a:rPr lang="en-US" baseline="0" dirty="0" smtClean="0"/>
              <a:t> as he can easily filter within the window for all authentication events that are password related.   </a:t>
            </a: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3216800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r>
              <a:rPr lang="en-US" dirty="0" smtClean="0"/>
              <a:t>After</a:t>
            </a:r>
            <a:r>
              <a:rPr lang="en-US" baseline="0" dirty="0" smtClean="0"/>
              <a:t> filtering the </a:t>
            </a:r>
            <a:r>
              <a:rPr lang="en-US" b="1" baseline="0" dirty="0" smtClean="0"/>
              <a:t>Normalized Dashboard</a:t>
            </a:r>
            <a:r>
              <a:rPr lang="en-US" baseline="0" dirty="0" smtClean="0"/>
              <a:t> </a:t>
            </a:r>
            <a:r>
              <a:rPr lang="en-US" baseline="0" dirty="0" smtClean="0"/>
              <a:t>for all password related </a:t>
            </a:r>
            <a:r>
              <a:rPr lang="en-US" baseline="0" dirty="0" smtClean="0"/>
              <a:t>events, </a:t>
            </a:r>
            <a:r>
              <a:rPr lang="en-US" baseline="0" dirty="0" smtClean="0"/>
              <a:t>Jimmy starts his analysis by identifying the top offender.  </a:t>
            </a: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391240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r>
              <a:rPr lang="en-US" dirty="0" smtClean="0"/>
              <a:t>Once</a:t>
            </a:r>
            <a:r>
              <a:rPr lang="en-US" baseline="0" dirty="0" smtClean="0"/>
              <a:t> the top offender has been </a:t>
            </a:r>
            <a:r>
              <a:rPr lang="en-US" baseline="0" dirty="0" smtClean="0"/>
              <a:t>identified, </a:t>
            </a:r>
            <a:r>
              <a:rPr lang="en-US" baseline="0" dirty="0" smtClean="0"/>
              <a:t>he uses a filter to search for all activity associated with this Source IP. </a:t>
            </a: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3923763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r>
              <a:rPr lang="en-US" dirty="0" smtClean="0"/>
              <a:t>Johnny exams</a:t>
            </a:r>
            <a:r>
              <a:rPr lang="en-US" baseline="0" dirty="0" smtClean="0"/>
              <a:t> the results and notices multiple protocol and protocol anomalies associated with this Source IP.</a:t>
            </a:r>
            <a:r>
              <a:rPr lang="en-US" dirty="0" smtClean="0"/>
              <a:t> </a:t>
            </a: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440046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r>
              <a:rPr lang="en-US" dirty="0" smtClean="0"/>
              <a:t>What stands out most to Johnny</a:t>
            </a:r>
            <a:r>
              <a:rPr lang="en-US" baseline="0" dirty="0" smtClean="0"/>
              <a:t> is a large file transfer alert.</a:t>
            </a: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238598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
        <p:nvSpPr>
          <p:cNvPr id="6" name="Slide Image Placeholder 5"/>
          <p:cNvSpPr>
            <a:spLocks noGrp="1" noRot="1" noChangeAspect="1"/>
          </p:cNvSpPr>
          <p:nvPr>
            <p:ph type="sldImg"/>
          </p:nvPr>
        </p:nvSpPr>
        <p:spPr>
          <a:xfrm>
            <a:off x="228600" y="228600"/>
            <a:ext cx="6865938" cy="5148263"/>
          </a:xfrm>
        </p:spPr>
      </p:sp>
      <p:sp>
        <p:nvSpPr>
          <p:cNvPr id="7" name="Notes Placeholder 6"/>
          <p:cNvSpPr>
            <a:spLocks noGrp="1"/>
          </p:cNvSpPr>
          <p:nvPr>
            <p:ph type="body" idx="1"/>
          </p:nvPr>
        </p:nvSpPr>
        <p:spPr/>
        <p:txBody>
          <a:bodyPr>
            <a:normAutofit/>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r>
              <a:rPr lang="en-US" dirty="0" smtClean="0"/>
              <a:t>Johnny</a:t>
            </a:r>
            <a:r>
              <a:rPr lang="en-US" baseline="0" dirty="0" smtClean="0"/>
              <a:t> selects the large file transfer event message to filter the event analysis view to get the details regarding this event.</a:t>
            </a: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84028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r>
              <a:rPr lang="en-US" dirty="0" smtClean="0"/>
              <a:t>Examining</a:t>
            </a:r>
            <a:r>
              <a:rPr lang="en-US" baseline="0" dirty="0" smtClean="0"/>
              <a:t> the </a:t>
            </a:r>
            <a:r>
              <a:rPr lang="en-US" baseline="0" dirty="0" smtClean="0"/>
              <a:t>details, </a:t>
            </a:r>
            <a:r>
              <a:rPr lang="en-US" baseline="0" dirty="0" smtClean="0"/>
              <a:t>Johnny realizes the large file transfer was to a Chinese destination host in Beijing China.</a:t>
            </a: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631463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r>
              <a:rPr lang="en-US" dirty="0" smtClean="0"/>
              <a:t>Concerned with the destination</a:t>
            </a:r>
            <a:r>
              <a:rPr lang="en-US" baseline="0" dirty="0" smtClean="0"/>
              <a:t> </a:t>
            </a:r>
            <a:r>
              <a:rPr lang="en-US" baseline="0" dirty="0" smtClean="0"/>
              <a:t>location, </a:t>
            </a:r>
            <a:r>
              <a:rPr lang="en-US" baseline="0" dirty="0" smtClean="0"/>
              <a:t>Johnny examines the actual session details for this ADM event. </a:t>
            </a: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3700455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r>
              <a:rPr lang="en-US" dirty="0" smtClean="0"/>
              <a:t>Johnny grows</a:t>
            </a:r>
            <a:r>
              <a:rPr lang="en-US" baseline="0" dirty="0" smtClean="0"/>
              <a:t> extremely concerned when he learns the data was </a:t>
            </a:r>
            <a:r>
              <a:rPr lang="en-US" baseline="0" dirty="0" smtClean="0"/>
              <a:t>ex-filtrated </a:t>
            </a:r>
            <a:r>
              <a:rPr lang="en-US" baseline="0" dirty="0" smtClean="0"/>
              <a:t>via an HTTP POST to a URL containing an IP address and a misspelled User Agent.  Johnny has seen this type of activity before and knows it normally means the box has a data stealing Trojan installed on </a:t>
            </a:r>
            <a:r>
              <a:rPr lang="en-US" baseline="0" dirty="0" smtClean="0"/>
              <a:t>it, or </a:t>
            </a:r>
            <a:r>
              <a:rPr lang="en-US" baseline="0" dirty="0" smtClean="0"/>
              <a:t>is at least compromised.   </a:t>
            </a: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270110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r>
              <a:rPr lang="en-US" dirty="0" smtClean="0"/>
              <a:t>Johnny knows</a:t>
            </a:r>
            <a:r>
              <a:rPr lang="en-US" baseline="0" dirty="0" smtClean="0"/>
              <a:t> that event data only tells part of the story and wants to get a better idea of what else this compromised host has been doing, so he decides to pivot the event data into network flow data.</a:t>
            </a: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611747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r>
              <a:rPr lang="en-US" dirty="0" smtClean="0"/>
              <a:t>Johnny quickly</a:t>
            </a:r>
            <a:r>
              <a:rPr lang="en-US" baseline="0" dirty="0" smtClean="0"/>
              <a:t> identifies a large set of data exfiltration to the </a:t>
            </a:r>
            <a:r>
              <a:rPr lang="en-US" baseline="0" dirty="0" smtClean="0"/>
              <a:t>Chinese </a:t>
            </a:r>
            <a:r>
              <a:rPr lang="en-US" baseline="0" dirty="0" smtClean="0"/>
              <a:t>IP </a:t>
            </a:r>
            <a:r>
              <a:rPr lang="en-US" baseline="0" dirty="0" smtClean="0"/>
              <a:t>address, that </a:t>
            </a:r>
            <a:r>
              <a:rPr lang="en-US" baseline="0" dirty="0" smtClean="0"/>
              <a:t>occurs every night at midnight and passes this information off to the incident response team for clean up and mitigation.   </a:t>
            </a: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958700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25638694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3678909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36789091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r>
              <a:rPr lang="en-US" sz="1000" b="1" i="0" u="none" strike="noStrike" kern="1200" dirty="0" smtClean="0">
                <a:solidFill>
                  <a:schemeClr val="tx1"/>
                </a:solidFill>
                <a:effectLst/>
                <a:latin typeface="+mn-lt"/>
                <a:ea typeface="+mn-ea"/>
                <a:cs typeface="+mn-cs"/>
              </a:rPr>
              <a:t>Remedy Email Server Settings</a:t>
            </a:r>
            <a:endParaRPr lang="en-US" i="0" dirty="0" smtClean="0"/>
          </a:p>
          <a:p>
            <a:pPr marL="228600" lvl="1" indent="0">
              <a:buNone/>
            </a:pPr>
            <a:r>
              <a:rPr lang="en-US" sz="1000" i="0" kern="1200" dirty="0" smtClean="0">
                <a:solidFill>
                  <a:schemeClr val="tx1"/>
                </a:solidFill>
                <a:effectLst/>
                <a:latin typeface="+mn-lt"/>
                <a:ea typeface="+mn-ea"/>
                <a:cs typeface="+mn-cs"/>
              </a:rPr>
              <a:t>1. </a:t>
            </a:r>
            <a:r>
              <a:rPr lang="en-US" i="0" dirty="0" smtClean="0">
                <a:effectLst/>
              </a:rPr>
              <a:t>Access the System Properties screen.</a:t>
            </a:r>
          </a:p>
          <a:p>
            <a:pPr marL="228600" lvl="1" indent="0">
              <a:buNone/>
            </a:pPr>
            <a:r>
              <a:rPr lang="en-US" sz="1000" i="0" kern="1200" dirty="0" smtClean="0">
                <a:solidFill>
                  <a:schemeClr val="tx1"/>
                </a:solidFill>
                <a:effectLst/>
                <a:latin typeface="+mn-lt"/>
                <a:ea typeface="+mn-ea"/>
                <a:cs typeface="+mn-cs"/>
              </a:rPr>
              <a:t>2. </a:t>
            </a:r>
            <a:r>
              <a:rPr lang="en-US" i="0" dirty="0" smtClean="0">
                <a:effectLst/>
              </a:rPr>
              <a:t>Click on the Custom Settings option. The Custom Settings screen opens.</a:t>
            </a:r>
          </a:p>
          <a:p>
            <a:pPr marL="228600" lvl="1" indent="0">
              <a:buNone/>
            </a:pPr>
            <a:r>
              <a:rPr lang="en-US" sz="1000" i="0" kern="1200" dirty="0" smtClean="0">
                <a:solidFill>
                  <a:schemeClr val="tx1"/>
                </a:solidFill>
                <a:effectLst/>
                <a:latin typeface="+mn-lt"/>
                <a:ea typeface="+mn-ea"/>
                <a:cs typeface="+mn-cs"/>
              </a:rPr>
              <a:t>3. </a:t>
            </a:r>
            <a:r>
              <a:rPr lang="en-US" i="0" dirty="0" smtClean="0">
                <a:effectLst/>
              </a:rPr>
              <a:t>Click on the Remedy button. The Remedy Configuration dialog opens.</a:t>
            </a:r>
          </a:p>
          <a:p>
            <a:pPr marL="228600" lvl="1" indent="0">
              <a:buNone/>
            </a:pPr>
            <a:r>
              <a:rPr lang="en-US" sz="1000" i="0" kern="1200" dirty="0" smtClean="0">
                <a:solidFill>
                  <a:schemeClr val="tx1"/>
                </a:solidFill>
                <a:effectLst/>
                <a:latin typeface="+mn-lt"/>
                <a:ea typeface="+mn-ea"/>
                <a:cs typeface="+mn-cs"/>
              </a:rPr>
              <a:t>4. </a:t>
            </a:r>
            <a:r>
              <a:rPr lang="en-US" i="0" dirty="0" smtClean="0">
                <a:effectLst/>
              </a:rPr>
              <a:t>Enter the host and port for the Remedy system; whether or not you want to use </a:t>
            </a:r>
            <a:r>
              <a:rPr lang="en-US" sz="1000" b="0" i="0" u="none" strike="noStrike" kern="1200" dirty="0" smtClean="0">
                <a:solidFill>
                  <a:schemeClr val="tx1"/>
                </a:solidFill>
                <a:effectLst/>
                <a:latin typeface="+mn-lt"/>
                <a:ea typeface="+mn-ea"/>
                <a:cs typeface="+mn-cs"/>
              </a:rPr>
              <a:t>TLS</a:t>
            </a:r>
            <a:r>
              <a:rPr lang="en-US" i="0" dirty="0" smtClean="0">
                <a:effectLst/>
              </a:rPr>
              <a:t> (an encryption protocol); the username and password, if required; the email address of the remedy message sender; and the email address to which the remedy message should be sent.</a:t>
            </a:r>
          </a:p>
          <a:p>
            <a:pPr marL="228600" lvl="1" indent="0">
              <a:buNone/>
            </a:pPr>
            <a:r>
              <a:rPr lang="en-US" sz="1000" i="0" kern="1200" dirty="0" smtClean="0">
                <a:solidFill>
                  <a:schemeClr val="tx1"/>
                </a:solidFill>
                <a:effectLst/>
                <a:latin typeface="+mn-lt"/>
                <a:ea typeface="+mn-ea"/>
                <a:cs typeface="+mn-cs"/>
              </a:rPr>
              <a:t>5. </a:t>
            </a:r>
            <a:r>
              <a:rPr lang="en-US" i="0" dirty="0" smtClean="0">
                <a:effectLst/>
              </a:rPr>
              <a:t>Click OK. When you select the Remedy option on the Event Analysis View, the email will be populated with the information that you entered in this dialog.</a:t>
            </a:r>
          </a:p>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3835174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r>
              <a:rPr lang="en-US" dirty="0" smtClean="0"/>
              <a:t>The McAfee ESMI is the front end for managing the </a:t>
            </a:r>
            <a:r>
              <a:rPr lang="en-US" sz="1000" b="0" i="0" u="none" strike="noStrike" kern="1200" dirty="0" smtClean="0">
                <a:solidFill>
                  <a:schemeClr val="tx1"/>
                </a:solidFill>
                <a:effectLst/>
                <a:latin typeface="+mn-lt"/>
                <a:ea typeface="+mn-ea"/>
                <a:cs typeface="+mn-cs"/>
              </a:rPr>
              <a:t>ESM</a:t>
            </a:r>
            <a:r>
              <a:rPr lang="en-US" dirty="0" smtClean="0"/>
              <a:t> and all of its devices, providing the following major functions:</a:t>
            </a:r>
          </a:p>
          <a:p>
            <a:pPr marL="228600" lvl="1" indent="0">
              <a:buNone/>
            </a:pPr>
            <a:r>
              <a:rPr lang="en-US" sz="1000" kern="1200" dirty="0" smtClean="0">
                <a:solidFill>
                  <a:schemeClr val="tx1"/>
                </a:solidFill>
                <a:effectLst/>
                <a:latin typeface="+mn-lt"/>
                <a:ea typeface="+mn-ea"/>
                <a:cs typeface="+mn-cs"/>
              </a:rPr>
              <a:t>• </a:t>
            </a:r>
            <a:r>
              <a:rPr lang="en-US" dirty="0" smtClean="0">
                <a:effectLst/>
              </a:rPr>
              <a:t>Device configuration for both the </a:t>
            </a:r>
            <a:r>
              <a:rPr lang="en-US" sz="1000" b="0" i="0" u="none" strike="noStrike" kern="1200" dirty="0" smtClean="0">
                <a:solidFill>
                  <a:schemeClr val="tx1"/>
                </a:solidFill>
                <a:effectLst/>
                <a:latin typeface="+mn-lt"/>
                <a:ea typeface="+mn-ea"/>
                <a:cs typeface="+mn-cs"/>
              </a:rPr>
              <a:t>Nitro IPS</a:t>
            </a:r>
            <a:r>
              <a:rPr lang="en-US" dirty="0" smtClean="0">
                <a:effectLst/>
              </a:rPr>
              <a:t> and its embedded firewall component, the Receiver and its data sources, the </a:t>
            </a:r>
            <a:r>
              <a:rPr lang="en-US" sz="1000" b="0" i="0" u="none" strike="noStrike" kern="1200" dirty="0" smtClean="0">
                <a:solidFill>
                  <a:schemeClr val="tx1"/>
                </a:solidFill>
                <a:effectLst/>
                <a:latin typeface="+mn-lt"/>
                <a:ea typeface="+mn-ea"/>
                <a:cs typeface="+mn-cs"/>
              </a:rPr>
              <a:t>ADM</a:t>
            </a:r>
            <a:r>
              <a:rPr lang="en-US" dirty="0" smtClean="0">
                <a:effectLst/>
              </a:rPr>
              <a:t> and its virtual devices, distributed </a:t>
            </a:r>
            <a:r>
              <a:rPr lang="en-US" sz="1000" b="0" i="0" u="none" strike="noStrike" kern="1200" dirty="0" smtClean="0">
                <a:solidFill>
                  <a:schemeClr val="tx1"/>
                </a:solidFill>
                <a:effectLst/>
                <a:latin typeface="+mn-lt"/>
                <a:ea typeface="+mn-ea"/>
                <a:cs typeface="+mn-cs"/>
              </a:rPr>
              <a:t>ESMs</a:t>
            </a:r>
            <a:r>
              <a:rPr lang="en-US" dirty="0" smtClean="0">
                <a:effectLst/>
              </a:rPr>
              <a:t>, the </a:t>
            </a:r>
            <a:r>
              <a:rPr lang="en-US" sz="1000" b="0" i="0" u="none" strike="noStrike" kern="1200" dirty="0" smtClean="0">
                <a:solidFill>
                  <a:schemeClr val="tx1"/>
                </a:solidFill>
                <a:effectLst/>
                <a:latin typeface="+mn-lt"/>
                <a:ea typeface="+mn-ea"/>
                <a:cs typeface="+mn-cs"/>
              </a:rPr>
              <a:t>ELM</a:t>
            </a:r>
            <a:r>
              <a:rPr lang="en-US" dirty="0" smtClean="0">
                <a:effectLst/>
              </a:rPr>
              <a:t> and its data sources, and the </a:t>
            </a:r>
            <a:r>
              <a:rPr lang="en-US" sz="1000" b="0" i="0" u="none" strike="noStrike" kern="1200" dirty="0" smtClean="0">
                <a:solidFill>
                  <a:schemeClr val="tx1"/>
                </a:solidFill>
                <a:effectLst/>
                <a:latin typeface="+mn-lt"/>
                <a:ea typeface="+mn-ea"/>
                <a:cs typeface="+mn-cs"/>
              </a:rPr>
              <a:t>DEM</a:t>
            </a:r>
            <a:r>
              <a:rPr lang="en-US" dirty="0" smtClean="0">
                <a:effectLst/>
              </a:rPr>
              <a:t> and its database servers</a:t>
            </a:r>
          </a:p>
          <a:p>
            <a:pPr marL="228600" lvl="1" indent="0">
              <a:buNone/>
            </a:pPr>
            <a:r>
              <a:rPr lang="en-US" sz="1000" kern="1200" dirty="0" smtClean="0">
                <a:solidFill>
                  <a:schemeClr val="tx1"/>
                </a:solidFill>
                <a:effectLst/>
                <a:latin typeface="+mn-lt"/>
                <a:ea typeface="+mn-ea"/>
                <a:cs typeface="+mn-cs"/>
              </a:rPr>
              <a:t>• </a:t>
            </a:r>
            <a:r>
              <a:rPr lang="en-US" dirty="0" smtClean="0">
                <a:effectLst/>
              </a:rPr>
              <a:t>Management, reporting, and analysis of event and flow data gathered from a Nitro </a:t>
            </a:r>
            <a:r>
              <a:rPr lang="en-US" sz="1000" b="0" i="0" u="none" strike="noStrike" kern="1200" dirty="0" smtClean="0">
                <a:solidFill>
                  <a:schemeClr val="tx1"/>
                </a:solidFill>
                <a:effectLst/>
                <a:latin typeface="+mn-lt"/>
                <a:ea typeface="+mn-ea"/>
                <a:cs typeface="+mn-cs"/>
              </a:rPr>
              <a:t>IPS</a:t>
            </a:r>
            <a:r>
              <a:rPr lang="en-US" sz="1000" kern="1200" dirty="0" smtClean="0">
                <a:solidFill>
                  <a:schemeClr val="tx1"/>
                </a:solidFill>
                <a:effectLst/>
                <a:latin typeface="+mn-lt"/>
                <a:ea typeface="+mn-ea"/>
                <a:cs typeface="+mn-cs"/>
              </a:rPr>
              <a:t> or Receiver </a:t>
            </a:r>
            <a:r>
              <a:rPr lang="en-US" dirty="0" smtClean="0">
                <a:effectLst/>
              </a:rPr>
              <a:t>device(s), as well as event data gathered from a </a:t>
            </a:r>
            <a:r>
              <a:rPr lang="en-US" sz="1000" b="0" i="0" u="none" strike="noStrike" kern="1200" dirty="0" smtClean="0">
                <a:solidFill>
                  <a:schemeClr val="tx1"/>
                </a:solidFill>
                <a:effectLst/>
                <a:latin typeface="+mn-lt"/>
                <a:ea typeface="+mn-ea"/>
                <a:cs typeface="+mn-cs"/>
              </a:rPr>
              <a:t>DEM</a:t>
            </a:r>
            <a:r>
              <a:rPr lang="en-US" dirty="0" smtClean="0">
                <a:effectLst/>
              </a:rPr>
              <a:t>, Distributed </a:t>
            </a:r>
            <a:r>
              <a:rPr lang="en-US" sz="1000" b="0" i="0" u="none" strike="noStrike" kern="1200" dirty="0" smtClean="0">
                <a:solidFill>
                  <a:schemeClr val="tx1"/>
                </a:solidFill>
                <a:effectLst/>
                <a:latin typeface="+mn-lt"/>
                <a:ea typeface="+mn-ea"/>
                <a:cs typeface="+mn-cs"/>
              </a:rPr>
              <a:t>ESM</a:t>
            </a:r>
            <a:r>
              <a:rPr lang="en-US" dirty="0" smtClean="0">
                <a:effectLst/>
              </a:rPr>
              <a:t>, </a:t>
            </a:r>
            <a:r>
              <a:rPr lang="en-US" sz="1000" b="0" i="0" u="none" strike="noStrike" kern="1200" dirty="0" smtClean="0">
                <a:solidFill>
                  <a:schemeClr val="tx1"/>
                </a:solidFill>
                <a:effectLst/>
                <a:latin typeface="+mn-lt"/>
                <a:ea typeface="+mn-ea"/>
                <a:cs typeface="+mn-cs"/>
              </a:rPr>
              <a:t>ELM</a:t>
            </a:r>
            <a:r>
              <a:rPr lang="en-US" dirty="0" smtClean="0">
                <a:effectLst/>
              </a:rPr>
              <a:t>,  or </a:t>
            </a:r>
            <a:r>
              <a:rPr lang="en-US" sz="1000" b="0" i="0" u="none" strike="noStrike" kern="1200" dirty="0" smtClean="0">
                <a:solidFill>
                  <a:schemeClr val="tx1"/>
                </a:solidFill>
                <a:effectLst/>
                <a:latin typeface="+mn-lt"/>
                <a:ea typeface="+mn-ea"/>
                <a:cs typeface="+mn-cs"/>
              </a:rPr>
              <a:t>ADM</a:t>
            </a:r>
            <a:r>
              <a:rPr lang="en-US" dirty="0" smtClean="0">
                <a:effectLst/>
              </a:rPr>
              <a:t> </a:t>
            </a:r>
          </a:p>
          <a:p>
            <a:pPr marL="228600" lvl="1" indent="0">
              <a:buNone/>
            </a:pPr>
            <a:r>
              <a:rPr lang="en-US" sz="1000" kern="1200" dirty="0" smtClean="0">
                <a:solidFill>
                  <a:schemeClr val="tx1"/>
                </a:solidFill>
                <a:effectLst/>
                <a:latin typeface="+mn-lt"/>
                <a:ea typeface="+mn-ea"/>
                <a:cs typeface="+mn-cs"/>
              </a:rPr>
              <a:t>• </a:t>
            </a:r>
            <a:r>
              <a:rPr lang="en-US" dirty="0" smtClean="0">
                <a:effectLst/>
              </a:rPr>
              <a:t>Notification and logging based on user-specified conditions</a:t>
            </a:r>
          </a:p>
          <a:p>
            <a:pPr marL="228600" lvl="1" indent="0">
              <a:buNone/>
            </a:pPr>
            <a:r>
              <a:rPr lang="en-US" sz="1000" kern="1200" dirty="0" smtClean="0">
                <a:solidFill>
                  <a:schemeClr val="tx1"/>
                </a:solidFill>
                <a:effectLst/>
                <a:latin typeface="+mn-lt"/>
                <a:ea typeface="+mn-ea"/>
                <a:cs typeface="+mn-cs"/>
              </a:rPr>
              <a:t>• </a:t>
            </a:r>
            <a:r>
              <a:rPr lang="en-US" dirty="0" smtClean="0">
                <a:effectLst/>
              </a:rPr>
              <a:t>Retrieval of new signatures and software updates</a:t>
            </a:r>
          </a:p>
          <a:p>
            <a:pPr marL="228600" lvl="1" indent="0">
              <a:buNone/>
            </a:pPr>
            <a:r>
              <a:rPr lang="en-US" sz="1000" kern="1200" dirty="0" smtClean="0">
                <a:solidFill>
                  <a:schemeClr val="tx1"/>
                </a:solidFill>
                <a:effectLst/>
                <a:latin typeface="+mn-lt"/>
                <a:ea typeface="+mn-ea"/>
                <a:cs typeface="+mn-cs"/>
              </a:rPr>
              <a:t>• </a:t>
            </a:r>
            <a:r>
              <a:rPr lang="en-US" dirty="0" smtClean="0">
                <a:effectLst/>
              </a:rPr>
              <a:t>Tracking of device activity and </a:t>
            </a:r>
            <a:r>
              <a:rPr lang="en-US" dirty="0" smtClean="0">
                <a:effectLst/>
              </a:rPr>
              <a:t>status</a:t>
            </a:r>
            <a:endParaRPr lang="en-US" dirty="0" smtClean="0">
              <a:effectLst/>
            </a:endParaRPr>
          </a:p>
          <a:p>
            <a:pPr marL="228600" lvl="1" indent="0">
              <a:buNone/>
            </a:pPr>
            <a:r>
              <a:rPr lang="en-US" sz="1000" kern="1200" dirty="0" smtClean="0">
                <a:solidFill>
                  <a:schemeClr val="tx1"/>
                </a:solidFill>
                <a:effectLst/>
                <a:latin typeface="+mn-lt"/>
                <a:ea typeface="+mn-ea"/>
                <a:cs typeface="+mn-cs"/>
              </a:rPr>
              <a:t> </a:t>
            </a:r>
            <a:endParaRPr lang="en-US" dirty="0" smtClean="0">
              <a:effectLst/>
            </a:endParaRPr>
          </a:p>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2825657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r>
              <a:rPr lang="en-US" dirty="0" smtClean="0"/>
              <a:t>To access Event Forwarding: </a:t>
            </a:r>
          </a:p>
          <a:p>
            <a:r>
              <a:rPr lang="en-US" dirty="0" smtClean="0"/>
              <a:t>1</a:t>
            </a:r>
            <a:r>
              <a:rPr lang="en-US" dirty="0" smtClean="0"/>
              <a:t>. Select </a:t>
            </a:r>
            <a:r>
              <a:rPr lang="en-US" dirty="0" smtClean="0"/>
              <a:t>the System node in the System Navigation Tree. </a:t>
            </a:r>
          </a:p>
          <a:p>
            <a:r>
              <a:rPr lang="en-US" dirty="0" smtClean="0"/>
              <a:t>2</a:t>
            </a:r>
            <a:r>
              <a:rPr lang="en-US" dirty="0" smtClean="0"/>
              <a:t>. Select </a:t>
            </a:r>
            <a:r>
              <a:rPr lang="en-US" dirty="0" smtClean="0"/>
              <a:t>the the Properties icon in the Actions Toolbar. The System Properties dialog will open.</a:t>
            </a:r>
          </a:p>
          <a:p>
            <a:r>
              <a:rPr lang="en-US" dirty="0" smtClean="0"/>
              <a:t>3</a:t>
            </a:r>
            <a:r>
              <a:rPr lang="en-US" dirty="0" smtClean="0"/>
              <a:t>. Click </a:t>
            </a:r>
            <a:r>
              <a:rPr lang="en-US" dirty="0" smtClean="0"/>
              <a:t>on the Event Forwarding option. The Event Forwarding screen opens.</a:t>
            </a:r>
          </a:p>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31377995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436266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38271348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27834910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endParaRPr lang="en-US" dirty="0" smtClean="0">
              <a:effectLst/>
            </a:endParaRPr>
          </a:p>
          <a:p>
            <a:r>
              <a:rPr lang="en-US" b="0" dirty="0" smtClean="0">
                <a:effectLst/>
              </a:rPr>
              <a:t> </a:t>
            </a: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38271348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endParaRPr lang="en-US" dirty="0" smtClean="0">
              <a:effectLst/>
            </a:endParaRPr>
          </a:p>
          <a:p>
            <a:r>
              <a:rPr lang="en-US" b="0" dirty="0" smtClean="0">
                <a:effectLst/>
              </a:rPr>
              <a:t> </a:t>
            </a: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3827134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3827134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a:xfrm rot="10800000">
            <a:off x="228600" y="5413248"/>
            <a:ext cx="6858000" cy="3886200"/>
          </a:xfrm>
        </p:spPr>
        <p:txBody>
          <a:bodyPr/>
          <a:lstStyle/>
          <a:p>
            <a:r>
              <a:rPr lang="en-US" dirty="0" smtClean="0"/>
              <a:t>Answer: False </a:t>
            </a: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2356386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a:xfrm rot="10800000">
            <a:off x="228600" y="5413248"/>
            <a:ext cx="6858000" cy="3886200"/>
          </a:xfrm>
        </p:spPr>
        <p:txBody>
          <a:bodyPr/>
          <a:lstStyle/>
          <a:p>
            <a:r>
              <a:rPr lang="en-US" dirty="0" smtClean="0"/>
              <a:t>Answer: Correlated</a:t>
            </a: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561643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a:xfrm rot="10800000">
            <a:off x="228600" y="5413248"/>
            <a:ext cx="6858000" cy="3886200"/>
          </a:xfrm>
        </p:spPr>
        <p:txBody>
          <a:bodyPr/>
          <a:lstStyle/>
          <a:p>
            <a:r>
              <a:rPr lang="en-US" dirty="0" smtClean="0"/>
              <a:t>Answer: False – Case</a:t>
            </a:r>
            <a:r>
              <a:rPr lang="en-US" baseline="0" dirty="0" smtClean="0"/>
              <a:t> can be emailed to any valid email address.</a:t>
            </a: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3798054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0071385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a:xfrm rot="10800000">
            <a:off x="228600" y="5413248"/>
            <a:ext cx="6858000" cy="3886200"/>
          </a:xfrm>
        </p:spPr>
        <p:txBody>
          <a:bodyPr/>
          <a:lstStyle/>
          <a:p>
            <a:r>
              <a:rPr lang="en-US" dirty="0" smtClean="0"/>
              <a:t>Answer: 10,000</a:t>
            </a: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39907700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8275215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11306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r>
              <a:rPr lang="en-US" dirty="0" smtClean="0"/>
              <a:t>This is the lowest viewable</a:t>
            </a:r>
            <a:r>
              <a:rPr lang="en-US" baseline="0" dirty="0" smtClean="0"/>
              <a:t> level within the McAfee SIEM and in most investigation workflows will be the resulting view of a drill down when investigating a specific event from or to a specific resource.   </a:t>
            </a: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364500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r>
              <a:rPr lang="en-US" dirty="0" smtClean="0"/>
              <a:t>This</a:t>
            </a:r>
            <a:r>
              <a:rPr lang="en-US" baseline="0" dirty="0" smtClean="0"/>
              <a:t> is a useful feature when an analyst would like to gain additional information regarding an event or the vulnerability associated with an event.</a:t>
            </a:r>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364500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28600"/>
            <a:ext cx="6865938" cy="514826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lgn="r"/>
            <a:r>
              <a:rPr lang="en-US" dirty="0" smtClean="0"/>
              <a:t>Proprietary and Confidential - For Training Only</a:t>
            </a:r>
            <a:endParaRPr lang="en-US" dirty="0"/>
          </a:p>
        </p:txBody>
      </p:sp>
    </p:spTree>
    <p:extLst>
      <p:ext uri="{BB962C8B-B14F-4D97-AF65-F5344CB8AC3E}">
        <p14:creationId xmlns:p14="http://schemas.microsoft.com/office/powerpoint/2010/main" val="1364500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pPr algn="r"/>
            <a:r>
              <a:rPr lang="en-US" dirty="0" smtClean="0"/>
              <a:t>SIEM Workflow</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slide instructions only">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Intel">
    <p:spTree>
      <p:nvGrpSpPr>
        <p:cNvPr id="1" name=""/>
        <p:cNvGrpSpPr/>
        <p:nvPr/>
      </p:nvGrpSpPr>
      <p:grpSpPr>
        <a:xfrm>
          <a:off x="0" y="0"/>
          <a:ext cx="0" cy="0"/>
          <a:chOff x="0" y="0"/>
          <a:chExt cx="0" cy="0"/>
        </a:xfrm>
      </p:grpSpPr>
      <p:sp>
        <p:nvSpPr>
          <p:cNvPr id="3" name="Footer Placeholder 8"/>
          <p:cNvSpPr>
            <a:spLocks noGrp="1" noChangeArrowheads="1"/>
          </p:cNvSpPr>
          <p:nvPr>
            <p:ph type="ftr" sz="quarter" idx="3"/>
          </p:nvPr>
        </p:nvSpPr>
        <p:spPr bwMode="auto">
          <a:xfrm>
            <a:off x="6732587" y="6642100"/>
            <a:ext cx="2411413" cy="215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000"/>
            </a:lvl1pPr>
          </a:lstStyle>
          <a:p>
            <a:pPr algn="r"/>
            <a:r>
              <a:rPr lang="en-US" dirty="0" smtClean="0"/>
              <a:t>SIEM Workflow</a:t>
            </a:r>
            <a:endParaRPr lang="en-US" dirty="0"/>
          </a:p>
        </p:txBody>
      </p:sp>
      <p:pic>
        <p:nvPicPr>
          <p:cNvPr id="5" name="Picture 2" descr="C:\Users\dlink\AppData\Local\Temp\SNAGHTML396d82.PNG"/>
          <p:cNvPicPr>
            <a:picLocks noChangeAspect="1" noChangeArrowheads="1"/>
          </p:cNvPicPr>
          <p:nvPr userDrawn="1"/>
        </p:nvPicPr>
        <p:blipFill>
          <a:blip r:embed="rId2" cstate="print"/>
          <a:srcRect/>
          <a:stretch>
            <a:fillRect/>
          </a:stretch>
        </p:blipFill>
        <p:spPr bwMode="auto">
          <a:xfrm>
            <a:off x="2971800" y="2819400"/>
            <a:ext cx="3314510" cy="1017501"/>
          </a:xfrm>
          <a:prstGeom prst="rect">
            <a:avLst/>
          </a:prstGeom>
          <a:noFill/>
        </p:spPr>
      </p:pic>
      <p:sp>
        <p:nvSpPr>
          <p:cNvPr id="6" name="TextBox 5"/>
          <p:cNvSpPr txBox="1"/>
          <p:nvPr userDrawn="1"/>
        </p:nvSpPr>
        <p:spPr>
          <a:xfrm>
            <a:off x="0" y="6629400"/>
            <a:ext cx="2308645" cy="230832"/>
          </a:xfrm>
          <a:prstGeom prst="rect">
            <a:avLst/>
          </a:prstGeom>
          <a:noFill/>
        </p:spPr>
        <p:txBody>
          <a:bodyPr wrap="none" rtlCol="0">
            <a:spAutoFit/>
          </a:bodyPr>
          <a:lstStyle/>
          <a:p>
            <a:r>
              <a:rPr lang="en-US" sz="900" dirty="0" smtClean="0"/>
              <a:t>©2012 McAfee, Inc.  All Rights Reserved.</a:t>
            </a:r>
            <a:endParaRPr lang="en-US" sz="900" dirty="0"/>
          </a:p>
        </p:txBody>
      </p:sp>
      <p:pic>
        <p:nvPicPr>
          <p:cNvPr id="10" name="Picture 30" descr="watermarkproperty"/>
          <p:cNvPicPr>
            <a:picLocks noChangeArrowheads="1"/>
          </p:cNvPicPr>
          <p:nvPr userDrawn="1"/>
        </p:nvPicPr>
        <p:blipFill>
          <a:blip r:embed="rId3" cstate="print"/>
          <a:srcRect/>
          <a:stretch>
            <a:fillRect/>
          </a:stretch>
        </p:blipFill>
        <p:spPr bwMode="auto">
          <a:xfrm>
            <a:off x="0" y="304800"/>
            <a:ext cx="9144000" cy="6096000"/>
          </a:xfrm>
          <a:prstGeom prst="rect">
            <a:avLst/>
          </a:prstGeom>
          <a:noFill/>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5" name="Picture 38" descr="composite"/>
          <p:cNvPicPr>
            <a:picLocks noChangeAspect="1" noChangeArrowheads="1"/>
          </p:cNvPicPr>
          <p:nvPr userDrawn="1"/>
        </p:nvPicPr>
        <p:blipFill>
          <a:blip r:embed="rId2" cstate="print"/>
          <a:srcRect/>
          <a:stretch>
            <a:fillRect/>
          </a:stretch>
        </p:blipFill>
        <p:spPr bwMode="gray">
          <a:xfrm>
            <a:off x="0" y="2960688"/>
            <a:ext cx="9144000" cy="3908425"/>
          </a:xfrm>
          <a:prstGeom prst="rect">
            <a:avLst/>
          </a:prstGeom>
          <a:noFill/>
        </p:spPr>
      </p:pic>
      <p:sp>
        <p:nvSpPr>
          <p:cNvPr id="2" name="Title 1"/>
          <p:cNvSpPr>
            <a:spLocks noGrp="1"/>
          </p:cNvSpPr>
          <p:nvPr>
            <p:ph type="ctrTitle" hasCustomPrompt="1"/>
          </p:nvPr>
        </p:nvSpPr>
        <p:spPr>
          <a:xfrm>
            <a:off x="152400" y="609600"/>
            <a:ext cx="5257800" cy="914400"/>
          </a:xfrm>
        </p:spPr>
        <p:txBody>
          <a:bodyPr>
            <a:noAutofit/>
          </a:bodyPr>
          <a:lstStyle>
            <a:lvl1pPr marL="0" indent="0" algn="l">
              <a:defRPr sz="2400" b="1">
                <a:solidFill>
                  <a:schemeClr val="tx1"/>
                </a:solidFill>
              </a:defRPr>
            </a:lvl1pPr>
          </a:lstStyle>
          <a:p>
            <a:r>
              <a:rPr lang="en-US" dirty="0" smtClean="0"/>
              <a:t>Click to add Course or Module Title</a:t>
            </a:r>
            <a:endParaRPr lang="en-US" dirty="0"/>
          </a:p>
        </p:txBody>
      </p:sp>
      <p:sp>
        <p:nvSpPr>
          <p:cNvPr id="3" name="Subtitle 2"/>
          <p:cNvSpPr>
            <a:spLocks noGrp="1"/>
          </p:cNvSpPr>
          <p:nvPr>
            <p:ph type="subTitle" idx="1" hasCustomPrompt="1"/>
          </p:nvPr>
        </p:nvSpPr>
        <p:spPr>
          <a:xfrm>
            <a:off x="152400" y="1600200"/>
            <a:ext cx="5257800" cy="609600"/>
          </a:xfrm>
        </p:spPr>
        <p:txBody>
          <a:bodyPr>
            <a:noAutofit/>
          </a:bodyPr>
          <a:lstStyle>
            <a:lvl1pPr marL="0" indent="0" algn="l">
              <a:buNone/>
              <a:defRPr sz="1600" i="1" baseline="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add Module Number &lt;Module 1&gt;</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4"/>
          <p:cNvSpPr>
            <a:spLocks noGrp="1"/>
          </p:cNvSpPr>
          <p:nvPr>
            <p:ph type="ftr" sz="quarter" idx="3"/>
          </p:nvPr>
        </p:nvSpPr>
        <p:spPr>
          <a:xfrm>
            <a:off x="5638800" y="6629400"/>
            <a:ext cx="3505200" cy="228600"/>
          </a:xfrm>
          <a:prstGeom prst="rect">
            <a:avLst/>
          </a:prstGeom>
        </p:spPr>
        <p:txBody>
          <a:bodyPr vert="horz" lIns="91440" tIns="45720" rIns="91440" bIns="45720" rtlCol="0" anchor="ctr"/>
          <a:lstStyle>
            <a:lvl1pPr algn="ctr">
              <a:defRPr sz="900">
                <a:solidFill>
                  <a:schemeClr val="tx1"/>
                </a:solidFill>
                <a:latin typeface="+mj-lt"/>
              </a:defRPr>
            </a:lvl1pPr>
          </a:lstStyle>
          <a:p>
            <a:pPr algn="r"/>
            <a:r>
              <a:rPr lang="en-US" dirty="0" smtClean="0"/>
              <a:t>SIEM Workflow</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Footer Placeholder 4"/>
          <p:cNvSpPr>
            <a:spLocks noGrp="1"/>
          </p:cNvSpPr>
          <p:nvPr>
            <p:ph type="ftr" sz="quarter" idx="3"/>
          </p:nvPr>
        </p:nvSpPr>
        <p:spPr>
          <a:xfrm>
            <a:off x="5638800" y="6629400"/>
            <a:ext cx="3505200" cy="228600"/>
          </a:xfrm>
          <a:prstGeom prst="rect">
            <a:avLst/>
          </a:prstGeom>
        </p:spPr>
        <p:txBody>
          <a:bodyPr vert="horz" lIns="91440" tIns="45720" rIns="91440" bIns="45720" rtlCol="0" anchor="ctr"/>
          <a:lstStyle>
            <a:lvl1pPr algn="ctr">
              <a:defRPr sz="900">
                <a:solidFill>
                  <a:schemeClr val="tx1"/>
                </a:solidFill>
                <a:latin typeface="+mj-lt"/>
              </a:defRPr>
            </a:lvl1pPr>
          </a:lstStyle>
          <a:p>
            <a:pPr algn="r"/>
            <a:r>
              <a:rPr lang="en-US" dirty="0" smtClean="0"/>
              <a:t>SIEM Workflow</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p>
            <a:pPr algn="r"/>
            <a:r>
              <a:rPr lang="en-US" smtClean="0"/>
              <a:t>SIEM Workflow</a:t>
            </a:r>
            <a:endParaRPr lang="en-US" dirty="0"/>
          </a:p>
        </p:txBody>
      </p:sp>
    </p:spTree>
    <p:extLst>
      <p:ext uri="{BB962C8B-B14F-4D97-AF65-F5344CB8AC3E}">
        <p14:creationId xmlns:p14="http://schemas.microsoft.com/office/powerpoint/2010/main" val="185430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8600" y="1143000"/>
            <a:ext cx="8610600" cy="685800"/>
          </a:xfrm>
        </p:spPr>
        <p:txBody>
          <a:bodyPr>
            <a:normAutofit/>
          </a:bodyPr>
          <a:lstStyle>
            <a:lvl1pPr marL="0" indent="0" algn="l">
              <a:defRPr sz="2400" b="1">
                <a:solidFill>
                  <a:schemeClr val="tx1"/>
                </a:solidFill>
              </a:defRPr>
            </a:lvl1pPr>
          </a:lstStyle>
          <a:p>
            <a:r>
              <a:rPr lang="en-US" dirty="0" smtClean="0"/>
              <a:t>Section Title</a:t>
            </a:r>
            <a:endParaRPr lang="en-US" dirty="0"/>
          </a:p>
        </p:txBody>
      </p:sp>
      <p:pic>
        <p:nvPicPr>
          <p:cNvPr id="9" name="Picture 8" descr="section-title-page.png"/>
          <p:cNvPicPr>
            <a:picLocks noChangeAspect="1"/>
          </p:cNvPicPr>
          <p:nvPr userDrawn="1"/>
        </p:nvPicPr>
        <p:blipFill>
          <a:blip r:embed="rId2" cstate="print"/>
          <a:stretch>
            <a:fillRect/>
          </a:stretch>
        </p:blipFill>
        <p:spPr>
          <a:xfrm>
            <a:off x="0" y="2400300"/>
            <a:ext cx="9144000" cy="4457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_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Rectangle 8"/>
          <p:cNvSpPr>
            <a:spLocks noGrp="1" noChangeArrowheads="1"/>
          </p:cNvSpPr>
          <p:nvPr>
            <p:ph type="ftr" sz="quarter" idx="3"/>
          </p:nvPr>
        </p:nvSpPr>
        <p:spPr bwMode="auto">
          <a:xfrm>
            <a:off x="6732587" y="6642100"/>
            <a:ext cx="2411413" cy="215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000"/>
            </a:lvl1pPr>
          </a:lstStyle>
          <a:p>
            <a:pPr algn="r"/>
            <a:r>
              <a:rPr lang="en-US" dirty="0" smtClean="0"/>
              <a:t>SIEM Workflow</a:t>
            </a:r>
            <a:endParaRPr lang="en-US" dirty="0"/>
          </a:p>
        </p:txBody>
      </p:sp>
      <p:sp>
        <p:nvSpPr>
          <p:cNvPr id="7" name="Content Placeholder 6"/>
          <p:cNvSpPr>
            <a:spLocks noGrp="1" noChangeArrowheads="1"/>
          </p:cNvSpPr>
          <p:nvPr>
            <p:ph idx="1" hasCustomPrompt="1"/>
          </p:nvPr>
        </p:nvSpPr>
        <p:spPr bwMode="auto">
          <a:xfrm>
            <a:off x="71437" y="695325"/>
            <a:ext cx="8310563" cy="4714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73038" marR="0" indent="-173038" algn="l" defTabSz="914400" rtl="0" eaLnBrk="1" fontAlgn="base" latinLnBrk="0" hangingPunct="1">
              <a:lnSpc>
                <a:spcPct val="100000"/>
              </a:lnSpc>
              <a:spcBef>
                <a:spcPct val="20000"/>
              </a:spcBef>
              <a:spcAft>
                <a:spcPct val="0"/>
              </a:spcAft>
              <a:buClrTx/>
              <a:buSzTx/>
              <a:buFontTx/>
              <a:buChar char="•"/>
              <a:tabLst/>
              <a:defRPr/>
            </a:lvl1pPr>
            <a:lvl2pPr marL="569913" marR="0" indent="-223838" algn="l" defTabSz="914400" rtl="0" eaLnBrk="1" fontAlgn="base" latinLnBrk="0" hangingPunct="1">
              <a:lnSpc>
                <a:spcPct val="100000"/>
              </a:lnSpc>
              <a:spcBef>
                <a:spcPct val="20000"/>
              </a:spcBef>
              <a:spcAft>
                <a:spcPct val="0"/>
              </a:spcAft>
              <a:buClrTx/>
              <a:buSzTx/>
              <a:buFontTx/>
              <a:buChar char="–"/>
              <a:tabLst/>
              <a:defRPr/>
            </a:lvl2pPr>
            <a:lvl3pPr marL="915988" marR="0" indent="-173038" algn="l" defTabSz="914400" rtl="0" eaLnBrk="1" fontAlgn="base" latinLnBrk="0" hangingPunct="1">
              <a:lnSpc>
                <a:spcPct val="100000"/>
              </a:lnSpc>
              <a:spcBef>
                <a:spcPct val="20000"/>
              </a:spcBef>
              <a:spcAft>
                <a:spcPct val="0"/>
              </a:spcAft>
              <a:buClrTx/>
              <a:buSzTx/>
              <a:buFontTx/>
              <a:buChar char="•"/>
              <a:tabLst/>
              <a:defRPr/>
            </a:lvl3pPr>
            <a:lvl4pPr marL="1312863" marR="0" indent="-225425" algn="l" defTabSz="914400" rtl="0" eaLnBrk="1" fontAlgn="base" latinLnBrk="0" hangingPunct="1">
              <a:lnSpc>
                <a:spcPct val="100000"/>
              </a:lnSpc>
              <a:spcBef>
                <a:spcPct val="20000"/>
              </a:spcBef>
              <a:spcAft>
                <a:spcPct val="0"/>
              </a:spcAft>
              <a:buClrTx/>
              <a:buSzTx/>
              <a:buFontTx/>
              <a:buChar char="–"/>
              <a:tabLst/>
              <a:defRPr/>
            </a:lvl4pPr>
            <a:lvl5pPr marL="1662113" marR="0" indent="-228600" algn="l" defTabSz="914400" rtl="0" eaLnBrk="1" fontAlgn="base" latinLnBrk="0" hangingPunct="1">
              <a:lnSpc>
                <a:spcPct val="100000"/>
              </a:lnSpc>
              <a:spcBef>
                <a:spcPct val="20000"/>
              </a:spcBef>
              <a:spcAft>
                <a:spcPct val="0"/>
              </a:spcAft>
              <a:buClrTx/>
              <a:buSzTx/>
              <a:buFontTx/>
              <a:buChar char="»"/>
              <a:tabLst/>
              <a:defRPr/>
            </a:lvl5pPr>
          </a:lstStyle>
          <a:p>
            <a:pPr marL="173038" marR="0" lvl="0" indent="-173038"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0" cap="none" spc="0" normalizeH="0" baseline="0" noProof="0" dirty="0" smtClean="0">
                <a:ln>
                  <a:noFill/>
                </a:ln>
                <a:solidFill>
                  <a:srgbClr val="4C4D4F"/>
                </a:solidFill>
                <a:effectLst/>
                <a:uLnTx/>
                <a:uFillTx/>
                <a:latin typeface="+mj-lt"/>
                <a:ea typeface="+mj-ea"/>
                <a:cs typeface="+mn-cs"/>
              </a:rPr>
              <a:t>Click to edit Master text styles</a:t>
            </a:r>
          </a:p>
          <a:p>
            <a:pPr marL="569913" marR="0" lvl="1" indent="-223838" algn="l" defTabSz="914400" rtl="0" eaLnBrk="1" fontAlgn="base" latinLnBrk="0" hangingPunct="1">
              <a:lnSpc>
                <a:spcPct val="100000"/>
              </a:lnSpc>
              <a:spcBef>
                <a:spcPct val="20000"/>
              </a:spcBef>
              <a:spcAft>
                <a:spcPct val="0"/>
              </a:spcAft>
              <a:buClrTx/>
              <a:buSzTx/>
              <a:buFontTx/>
              <a:buChar char="–"/>
              <a:tabLst/>
              <a:defRPr/>
            </a:pPr>
            <a:r>
              <a:rPr kumimoji="0" lang="en-US" sz="1800" b="0" i="0" u="none" strike="noStrike" kern="0" cap="none" spc="0" normalizeH="0" baseline="0" noProof="0" dirty="0" smtClean="0">
                <a:ln>
                  <a:noFill/>
                </a:ln>
                <a:solidFill>
                  <a:srgbClr val="4C4D4F"/>
                </a:solidFill>
                <a:effectLst/>
                <a:uLnTx/>
                <a:uFillTx/>
                <a:latin typeface="Arial"/>
                <a:ea typeface="MS PGothic"/>
              </a:rPr>
              <a:t>Second level</a:t>
            </a:r>
          </a:p>
          <a:p>
            <a:pPr marL="915988" marR="0" lvl="2" indent="-173038" algn="l" defTabSz="914400" rtl="0" eaLnBrk="1" fontAlgn="base" latinLnBrk="0" hangingPunct="1">
              <a:lnSpc>
                <a:spcPct val="100000"/>
              </a:lnSpc>
              <a:spcBef>
                <a:spcPct val="20000"/>
              </a:spcBef>
              <a:spcAft>
                <a:spcPct val="0"/>
              </a:spcAft>
              <a:buClrTx/>
              <a:buSzTx/>
              <a:buFontTx/>
              <a:buChar char="•"/>
              <a:tabLst/>
              <a:defRPr/>
            </a:pPr>
            <a:r>
              <a:rPr kumimoji="0" lang="en-US" sz="1800" b="0" i="0" u="none" strike="noStrike" kern="0" cap="none" spc="0" normalizeH="0" baseline="0" noProof="0" dirty="0" smtClean="0">
                <a:ln>
                  <a:noFill/>
                </a:ln>
                <a:solidFill>
                  <a:srgbClr val="4C4D4F"/>
                </a:solidFill>
                <a:effectLst/>
                <a:uLnTx/>
                <a:uFillTx/>
                <a:latin typeface="Arial"/>
                <a:ea typeface="MS PGothic"/>
              </a:rPr>
              <a:t>Third level</a:t>
            </a:r>
          </a:p>
          <a:p>
            <a:pPr marL="1312863" marR="0" lvl="3" indent="-225425" algn="l" defTabSz="914400" rtl="0" eaLnBrk="1" fontAlgn="base" latinLnBrk="0" hangingPunct="1">
              <a:lnSpc>
                <a:spcPct val="100000"/>
              </a:lnSpc>
              <a:spcBef>
                <a:spcPct val="20000"/>
              </a:spcBef>
              <a:spcAft>
                <a:spcPct val="0"/>
              </a:spcAft>
              <a:buClrTx/>
              <a:buSzTx/>
              <a:buFontTx/>
              <a:buChar char="–"/>
              <a:tabLst/>
              <a:defRPr/>
            </a:pPr>
            <a:r>
              <a:rPr kumimoji="0" lang="en-US" sz="1800" b="0" i="0" u="none" strike="noStrike" kern="0" cap="none" spc="0" normalizeH="0" baseline="0" noProof="0" dirty="0" smtClean="0">
                <a:ln>
                  <a:noFill/>
                </a:ln>
                <a:solidFill>
                  <a:srgbClr val="4C4D4F"/>
                </a:solidFill>
                <a:effectLst/>
                <a:uLnTx/>
                <a:uFillTx/>
                <a:latin typeface="Arial"/>
                <a:ea typeface="MS PGothic"/>
              </a:rPr>
              <a:t>Fourth level</a:t>
            </a:r>
          </a:p>
          <a:p>
            <a:pPr marL="1662113" marR="0" lvl="4" indent="-228600" algn="l" defTabSz="914400" rtl="0" eaLnBrk="1" fontAlgn="base" latinLnBrk="0" hangingPunct="1">
              <a:lnSpc>
                <a:spcPct val="100000"/>
              </a:lnSpc>
              <a:spcBef>
                <a:spcPct val="20000"/>
              </a:spcBef>
              <a:spcAft>
                <a:spcPct val="0"/>
              </a:spcAft>
              <a:buClrTx/>
              <a:buSzTx/>
              <a:buFontTx/>
              <a:buChar char="»"/>
              <a:tabLst/>
              <a:defRPr/>
            </a:pPr>
            <a:r>
              <a:rPr kumimoji="0" lang="en-US" sz="1800" b="0" i="0" u="none" strike="noStrike" kern="0" cap="none" spc="0" normalizeH="0" baseline="0" noProof="0" dirty="0" smtClean="0">
                <a:ln>
                  <a:noFill/>
                </a:ln>
                <a:solidFill>
                  <a:srgbClr val="4C4D4F"/>
                </a:solidFill>
                <a:effectLst/>
                <a:uLnTx/>
                <a:uFillTx/>
                <a:latin typeface="Arial"/>
                <a:ea typeface="MS PGothic"/>
              </a:rPr>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odule_Objectiv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7138987" cy="609600"/>
          </a:xfrm>
        </p:spPr>
        <p:txBody>
          <a:bodyPr/>
          <a:lstStyle>
            <a:lvl1pPr>
              <a:defRPr/>
            </a:lvl1pPr>
          </a:lstStyle>
          <a:p>
            <a:r>
              <a:rPr lang="en-US" dirty="0" smtClean="0"/>
              <a:t>Module Objectives</a:t>
            </a:r>
            <a:endParaRPr lang="en-US" dirty="0"/>
          </a:p>
        </p:txBody>
      </p:sp>
      <p:sp>
        <p:nvSpPr>
          <p:cNvPr id="10" name="Text Placeholder 9"/>
          <p:cNvSpPr>
            <a:spLocks noGrp="1"/>
          </p:cNvSpPr>
          <p:nvPr>
            <p:ph type="body" sz="quarter" idx="12" hasCustomPrompt="1"/>
          </p:nvPr>
        </p:nvSpPr>
        <p:spPr>
          <a:xfrm>
            <a:off x="152400" y="1162110"/>
            <a:ext cx="8839200" cy="4953000"/>
          </a:xfrm>
        </p:spPr>
        <p:txBody>
          <a:bodyPr/>
          <a:lstStyle>
            <a:lvl1pPr>
              <a:buFont typeface="Arial" pitchFamily="34" charset="0"/>
              <a:buChar char="•"/>
              <a:defRPr baseline="0"/>
            </a:lvl1pPr>
          </a:lstStyle>
          <a:p>
            <a:pPr lvl="0"/>
            <a:r>
              <a:rPr lang="en-US" dirty="0" smtClean="0"/>
              <a:t>Second level</a:t>
            </a:r>
          </a:p>
          <a:p>
            <a:pPr lvl="1"/>
            <a:r>
              <a:rPr lang="en-US" dirty="0" smtClean="0"/>
              <a:t>Third level</a:t>
            </a:r>
          </a:p>
          <a:p>
            <a:pPr lvl="2"/>
            <a:r>
              <a:rPr lang="en-US" dirty="0" smtClean="0"/>
              <a:t>Fourth level</a:t>
            </a:r>
          </a:p>
          <a:p>
            <a:pPr lvl="3"/>
            <a:r>
              <a:rPr lang="en-US" dirty="0" smtClean="0"/>
              <a:t>Fifth level</a:t>
            </a:r>
            <a:endParaRPr lang="en-US" dirty="0"/>
          </a:p>
        </p:txBody>
      </p:sp>
      <p:sp>
        <p:nvSpPr>
          <p:cNvPr id="9" name="TextBox 8"/>
          <p:cNvSpPr txBox="1"/>
          <p:nvPr/>
        </p:nvSpPr>
        <p:spPr>
          <a:xfrm>
            <a:off x="0" y="762000"/>
            <a:ext cx="7348487" cy="400110"/>
          </a:xfrm>
          <a:prstGeom prst="rect">
            <a:avLst/>
          </a:prstGeom>
          <a:noFill/>
        </p:spPr>
        <p:txBody>
          <a:bodyPr wrap="none" rtlCol="0">
            <a:spAutoFit/>
          </a:bodyPr>
          <a:lstStyle/>
          <a:p>
            <a:r>
              <a:rPr lang="en-US" sz="2000" dirty="0" smtClean="0"/>
              <a:t>On</a:t>
            </a:r>
            <a:r>
              <a:rPr lang="en-US" sz="2000" baseline="0" dirty="0" smtClean="0"/>
              <a:t> successful completion of </a:t>
            </a:r>
            <a:r>
              <a:rPr lang="en-US" sz="2000" dirty="0" smtClean="0"/>
              <a:t>this module, you should be able to:</a:t>
            </a:r>
            <a:endParaRPr lang="en-US" sz="2000" dirty="0"/>
          </a:p>
        </p:txBody>
      </p:sp>
      <p:sp>
        <p:nvSpPr>
          <p:cNvPr id="6" name="Rectangle 8"/>
          <p:cNvSpPr>
            <a:spLocks noGrp="1" noChangeArrowheads="1"/>
          </p:cNvSpPr>
          <p:nvPr>
            <p:ph type="ftr" sz="quarter" idx="3"/>
          </p:nvPr>
        </p:nvSpPr>
        <p:spPr bwMode="auto">
          <a:xfrm>
            <a:off x="6732587" y="6642100"/>
            <a:ext cx="2411413" cy="215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000"/>
            </a:lvl1pPr>
          </a:lstStyle>
          <a:p>
            <a:pPr algn="r"/>
            <a:r>
              <a:rPr lang="en-US" dirty="0" smtClean="0"/>
              <a:t>SIEM Workflow</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edia">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138987" cy="609600"/>
          </a:xfrm>
        </p:spPr>
        <p:txBody>
          <a:bodyPr/>
          <a:lstStyle/>
          <a:p>
            <a:r>
              <a:rPr lang="en-US" smtClean="0"/>
              <a:t>Click to edit Master title style</a:t>
            </a:r>
            <a:endParaRPr lang="en-US" dirty="0"/>
          </a:p>
        </p:txBody>
      </p:sp>
      <p:sp>
        <p:nvSpPr>
          <p:cNvPr id="5" name="Media Placeholder 3"/>
          <p:cNvSpPr>
            <a:spLocks noGrp="1"/>
          </p:cNvSpPr>
          <p:nvPr>
            <p:ph type="media" sz="quarter" idx="12"/>
          </p:nvPr>
        </p:nvSpPr>
        <p:spPr>
          <a:xfrm>
            <a:off x="3200400" y="1676400"/>
            <a:ext cx="5791200" cy="3810000"/>
          </a:xfrm>
          <a:prstGeom prst="rect">
            <a:avLst/>
          </a:prstGeom>
          <a:ln w="38100">
            <a:solidFill>
              <a:srgbClr val="A80030"/>
            </a:solidFill>
          </a:ln>
        </p:spPr>
        <p:txBody>
          <a:bodyPr/>
          <a:lstStyle/>
          <a:p>
            <a:r>
              <a:rPr lang="en-US" dirty="0" smtClean="0"/>
              <a:t>Click icon to add media</a:t>
            </a:r>
            <a:endParaRPr lang="en-US" dirty="0"/>
          </a:p>
        </p:txBody>
      </p:sp>
      <p:sp>
        <p:nvSpPr>
          <p:cNvPr id="6" name="Text Placeholder 6"/>
          <p:cNvSpPr>
            <a:spLocks noGrp="1"/>
          </p:cNvSpPr>
          <p:nvPr>
            <p:ph type="body" sz="quarter" idx="13"/>
          </p:nvPr>
        </p:nvSpPr>
        <p:spPr>
          <a:xfrm>
            <a:off x="0" y="762000"/>
            <a:ext cx="8839200" cy="914400"/>
          </a:xfrm>
          <a:prstGeom prst="rect">
            <a:avLst/>
          </a:prstGeom>
        </p:spPr>
        <p:txBody>
          <a:bodyPr/>
          <a:lstStyle>
            <a:lvl1pPr>
              <a:buNone/>
              <a:defRPr sz="2200">
                <a:latin typeface="Arial" pitchFamily="34" charset="0"/>
                <a:cs typeface="Arial" pitchFamily="34" charset="0"/>
              </a:defRPr>
            </a:lvl1pPr>
            <a:lvl2pPr>
              <a:defRPr sz="1800">
                <a:latin typeface="Arial" pitchFamily="34" charset="0"/>
                <a:cs typeface="Arial" pitchFamily="34" charset="0"/>
              </a:defRPr>
            </a:lvl2pPr>
            <a:lvl3pPr>
              <a:defRPr sz="1600">
                <a:latin typeface="Arial" pitchFamily="34" charset="0"/>
                <a:cs typeface="Arial" pitchFamily="34" charset="0"/>
              </a:defRPr>
            </a:lvl3pPr>
            <a:lvl4pPr>
              <a:defRPr sz="1400">
                <a:latin typeface="Arial" pitchFamily="34" charset="0"/>
                <a:cs typeface="Arial" pitchFamily="34" charset="0"/>
              </a:defRPr>
            </a:lvl4pPr>
            <a:lvl5pPr>
              <a:defRPr sz="1400">
                <a:latin typeface="Arial" pitchFamily="34" charset="0"/>
                <a:cs typeface="Arial" pitchFamily="34" charset="0"/>
              </a:defRPr>
            </a:lvl5pPr>
          </a:lstStyle>
          <a:p>
            <a:pPr lvl="0"/>
            <a:r>
              <a:rPr lang="en-US" smtClean="0"/>
              <a:t>Click to edit Master text styles</a:t>
            </a:r>
          </a:p>
          <a:p>
            <a:pPr lvl="1"/>
            <a:r>
              <a:rPr lang="en-US" smtClean="0"/>
              <a:t>Second level</a:t>
            </a:r>
          </a:p>
        </p:txBody>
      </p:sp>
      <p:sp>
        <p:nvSpPr>
          <p:cNvPr id="7" name="Content Placeholder 8"/>
          <p:cNvSpPr>
            <a:spLocks noGrp="1"/>
          </p:cNvSpPr>
          <p:nvPr>
            <p:ph sz="quarter" idx="14"/>
          </p:nvPr>
        </p:nvSpPr>
        <p:spPr>
          <a:xfrm>
            <a:off x="0" y="1752600"/>
            <a:ext cx="2971800" cy="37338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10"/>
          <p:cNvSpPr>
            <a:spLocks noGrp="1"/>
          </p:cNvSpPr>
          <p:nvPr>
            <p:ph type="body" sz="quarter" idx="15"/>
          </p:nvPr>
        </p:nvSpPr>
        <p:spPr>
          <a:xfrm>
            <a:off x="152400" y="5715000"/>
            <a:ext cx="8839200" cy="914400"/>
          </a:xfrm>
          <a:prstGeom prst="rect">
            <a:avLst/>
          </a:prstGeom>
        </p:spPr>
        <p:txBody>
          <a:bodyPr/>
          <a:lstStyle>
            <a:lvl1pPr algn="ctr">
              <a:buNone/>
              <a:defRPr sz="2000">
                <a:latin typeface="Arial" pitchFamily="34" charset="0"/>
                <a:cs typeface="Arial" pitchFamily="34" charset="0"/>
              </a:defRPr>
            </a:lvl1pPr>
            <a:lvl2pPr>
              <a:buNone/>
              <a:defRPr sz="1800">
                <a:latin typeface="Arial" pitchFamily="34" charset="0"/>
                <a:cs typeface="Arial" pitchFamily="34" charset="0"/>
              </a:defRPr>
            </a:lvl2pPr>
            <a:lvl3pPr>
              <a:defRPr sz="1600">
                <a:latin typeface="Arial" pitchFamily="34" charset="0"/>
                <a:cs typeface="Arial" pitchFamily="34" charset="0"/>
              </a:defRPr>
            </a:lvl3pPr>
            <a:lvl4pPr>
              <a:defRPr sz="1400">
                <a:latin typeface="Arial" pitchFamily="34" charset="0"/>
                <a:cs typeface="Arial" pitchFamily="34" charset="0"/>
              </a:defRPr>
            </a:lvl4pPr>
            <a:lvl5pPr>
              <a:defRPr sz="1400">
                <a:latin typeface="Arial" pitchFamily="34" charset="0"/>
                <a:cs typeface="Arial" pitchFamily="34" charset="0"/>
              </a:defRPr>
            </a:lvl5pPr>
          </a:lstStyle>
          <a:p>
            <a:pPr lvl="0"/>
            <a:r>
              <a:rPr lang="en-US" smtClean="0"/>
              <a:t>Click to edit Master text styles</a:t>
            </a:r>
          </a:p>
        </p:txBody>
      </p:sp>
      <p:sp>
        <p:nvSpPr>
          <p:cNvPr id="10" name="Rectangle 8"/>
          <p:cNvSpPr>
            <a:spLocks noGrp="1" noChangeArrowheads="1"/>
          </p:cNvSpPr>
          <p:nvPr>
            <p:ph type="ftr" sz="quarter" idx="3"/>
          </p:nvPr>
        </p:nvSpPr>
        <p:spPr bwMode="auto">
          <a:xfrm>
            <a:off x="6732587" y="6642100"/>
            <a:ext cx="2411413" cy="215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000"/>
            </a:lvl1pPr>
          </a:lstStyle>
          <a:p>
            <a:pPr algn="r"/>
            <a:r>
              <a:rPr lang="en-US" dirty="0" smtClean="0"/>
              <a:t>SIEM Workflow</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_Only">
    <p:spTree>
      <p:nvGrpSpPr>
        <p:cNvPr id="1" name=""/>
        <p:cNvGrpSpPr/>
        <p:nvPr/>
      </p:nvGrpSpPr>
      <p:grpSpPr>
        <a:xfrm>
          <a:off x="0" y="0"/>
          <a:ext cx="0" cy="0"/>
          <a:chOff x="0" y="0"/>
          <a:chExt cx="0" cy="0"/>
        </a:xfrm>
      </p:grpSpPr>
      <p:sp>
        <p:nvSpPr>
          <p:cNvPr id="3" name="Rectangle 8"/>
          <p:cNvSpPr>
            <a:spLocks noGrp="1" noChangeArrowheads="1"/>
          </p:cNvSpPr>
          <p:nvPr>
            <p:ph type="ftr" sz="quarter" idx="3"/>
          </p:nvPr>
        </p:nvSpPr>
        <p:spPr bwMode="auto">
          <a:xfrm>
            <a:off x="6732587" y="6642100"/>
            <a:ext cx="2411413" cy="215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000"/>
            </a:lvl1pPr>
          </a:lstStyle>
          <a:p>
            <a:pPr algn="r"/>
            <a:r>
              <a:rPr lang="en-US" dirty="0" smtClean="0"/>
              <a:t>SIEM Workflow</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Knowledge Check Multiple Choice ">
    <p:spTree>
      <p:nvGrpSpPr>
        <p:cNvPr id="1" name=""/>
        <p:cNvGrpSpPr/>
        <p:nvPr/>
      </p:nvGrpSpPr>
      <p:grpSpPr>
        <a:xfrm>
          <a:off x="0" y="0"/>
          <a:ext cx="0" cy="0"/>
          <a:chOff x="0" y="0"/>
          <a:chExt cx="0" cy="0"/>
        </a:xfrm>
      </p:grpSpPr>
      <p:sp>
        <p:nvSpPr>
          <p:cNvPr id="15" name="Rounded Rectangle 14"/>
          <p:cNvSpPr/>
          <p:nvPr/>
        </p:nvSpPr>
        <p:spPr>
          <a:xfrm>
            <a:off x="228599" y="1295400"/>
            <a:ext cx="6772275" cy="762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52400" y="870871"/>
            <a:ext cx="6858000" cy="369332"/>
          </a:xfrm>
          <a:prstGeom prst="rect">
            <a:avLst/>
          </a:prstGeom>
        </p:spPr>
        <p:txBody>
          <a:bodyPr wrap="square">
            <a:spAutoFit/>
          </a:bodyPr>
          <a:lstStyle/>
          <a:p>
            <a:pPr marL="457200" marR="0" lvl="0" indent="-4572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smtClean="0">
                <a:solidFill>
                  <a:srgbClr val="A80030"/>
                </a:solidFill>
                <a:latin typeface="Arial" pitchFamily="34" charset="0"/>
                <a:cs typeface="Arial" pitchFamily="34" charset="0"/>
              </a:rPr>
              <a:t>Multiple Choice: Choose the correct answer(s):</a:t>
            </a:r>
          </a:p>
        </p:txBody>
      </p:sp>
      <p:sp>
        <p:nvSpPr>
          <p:cNvPr id="8" name="Rectangle 7"/>
          <p:cNvSpPr/>
          <p:nvPr/>
        </p:nvSpPr>
        <p:spPr bwMode="ltGray">
          <a:xfrm>
            <a:off x="0" y="76200"/>
            <a:ext cx="4572000" cy="523220"/>
          </a:xfrm>
          <a:prstGeom prst="rect">
            <a:avLst/>
          </a:prstGeom>
        </p:spPr>
        <p:txBody>
          <a:bodyPr>
            <a:spAutoFit/>
          </a:bodyPr>
          <a:lstStyle/>
          <a:p>
            <a:pPr marL="457200" marR="0" lvl="0" indent="-4572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800" b="0" dirty="0" smtClean="0">
                <a:solidFill>
                  <a:schemeClr val="bg1"/>
                </a:solidFill>
                <a:latin typeface="Arial" pitchFamily="34" charset="0"/>
                <a:cs typeface="Arial" pitchFamily="34" charset="0"/>
              </a:rPr>
              <a:t>Check Your Understanding</a:t>
            </a:r>
            <a:endParaRPr lang="en-US" sz="2800" b="0" dirty="0">
              <a:solidFill>
                <a:schemeClr val="bg1"/>
              </a:solidFill>
              <a:latin typeface="Arial" pitchFamily="34" charset="0"/>
              <a:cs typeface="Arial" pitchFamily="34" charset="0"/>
            </a:endParaRPr>
          </a:p>
        </p:txBody>
      </p:sp>
      <p:sp>
        <p:nvSpPr>
          <p:cNvPr id="10" name="Text Placeholder 18"/>
          <p:cNvSpPr>
            <a:spLocks noGrp="1"/>
          </p:cNvSpPr>
          <p:nvPr>
            <p:ph type="body" sz="quarter" idx="13" hasCustomPrompt="1"/>
          </p:nvPr>
        </p:nvSpPr>
        <p:spPr bwMode="ltGray">
          <a:xfrm>
            <a:off x="330197" y="1329268"/>
            <a:ext cx="6486527" cy="685800"/>
          </a:xfrm>
          <a:prstGeom prst="rect">
            <a:avLst/>
          </a:prstGeom>
        </p:spPr>
        <p:txBody>
          <a:bodyPr/>
          <a:lstStyle>
            <a:lvl1pPr>
              <a:buNone/>
              <a:defRPr sz="1800">
                <a:solidFill>
                  <a:schemeClr val="tx1"/>
                </a:solidFill>
                <a:latin typeface="Arial" pitchFamily="34" charset="0"/>
                <a:cs typeface="Arial" pitchFamily="34" charset="0"/>
              </a:defRPr>
            </a:lvl1pPr>
          </a:lstStyle>
          <a:p>
            <a:pPr lvl="0"/>
            <a:r>
              <a:rPr lang="en-US" dirty="0" smtClean="0"/>
              <a:t>Add Question Here</a:t>
            </a:r>
            <a:endParaRPr lang="en-US" dirty="0"/>
          </a:p>
        </p:txBody>
      </p:sp>
      <p:sp>
        <p:nvSpPr>
          <p:cNvPr id="11" name="Text Placeholder 20"/>
          <p:cNvSpPr>
            <a:spLocks noGrp="1"/>
          </p:cNvSpPr>
          <p:nvPr>
            <p:ph type="body" sz="quarter" idx="14" hasCustomPrompt="1"/>
          </p:nvPr>
        </p:nvSpPr>
        <p:spPr>
          <a:xfrm>
            <a:off x="152400" y="2057400"/>
            <a:ext cx="6858000" cy="3962400"/>
          </a:xfrm>
          <a:prstGeom prst="rect">
            <a:avLst/>
          </a:prstGeom>
        </p:spPr>
        <p:txBody>
          <a:bodyPr/>
          <a:lstStyle>
            <a:lvl1pPr>
              <a:lnSpc>
                <a:spcPct val="200000"/>
              </a:lnSpc>
              <a:buFont typeface="Wingdings" pitchFamily="2" charset="2"/>
              <a:buChar char="q"/>
              <a:defRPr sz="1800">
                <a:latin typeface="Arial" pitchFamily="34" charset="0"/>
                <a:cs typeface="Arial" pitchFamily="34" charset="0"/>
              </a:defRPr>
            </a:lvl1pPr>
            <a:lvl2pPr>
              <a:defRPr sz="1600">
                <a:latin typeface="Arial" pitchFamily="34" charset="0"/>
                <a:cs typeface="Arial" pitchFamily="34" charset="0"/>
              </a:defRPr>
            </a:lvl2pPr>
            <a:lvl3pPr>
              <a:defRPr sz="1400">
                <a:latin typeface="Arial" pitchFamily="34" charset="0"/>
                <a:cs typeface="Arial" pitchFamily="34" charset="0"/>
              </a:defRPr>
            </a:lvl3pPr>
            <a:lvl4pPr>
              <a:defRPr sz="1200">
                <a:latin typeface="Arial" pitchFamily="34" charset="0"/>
                <a:cs typeface="Arial" pitchFamily="34" charset="0"/>
              </a:defRPr>
            </a:lvl4pPr>
            <a:lvl5pPr>
              <a:defRPr sz="1200">
                <a:latin typeface="Arial" pitchFamily="34" charset="0"/>
                <a:cs typeface="Arial" pitchFamily="34" charset="0"/>
              </a:defRPr>
            </a:lvl5pPr>
          </a:lstStyle>
          <a:p>
            <a:pPr lvl="0"/>
            <a:r>
              <a:rPr lang="en-US" dirty="0" smtClean="0"/>
              <a:t>Choice</a:t>
            </a:r>
          </a:p>
          <a:p>
            <a:pPr lvl="0"/>
            <a:r>
              <a:rPr lang="en-US" dirty="0" smtClean="0"/>
              <a:t>Choice</a:t>
            </a:r>
          </a:p>
          <a:p>
            <a:pPr lvl="0"/>
            <a:r>
              <a:rPr lang="en-US" dirty="0" smtClean="0"/>
              <a:t>Choice</a:t>
            </a:r>
          </a:p>
          <a:p>
            <a:pPr lvl="0"/>
            <a:r>
              <a:rPr lang="en-US" dirty="0" smtClean="0"/>
              <a:t>Choice</a:t>
            </a:r>
          </a:p>
          <a:p>
            <a:pPr lvl="0"/>
            <a:endParaRPr lang="en-US" dirty="0" smtClean="0"/>
          </a:p>
        </p:txBody>
      </p:sp>
      <p:sp>
        <p:nvSpPr>
          <p:cNvPr id="9" name="Footer Placeholder 8"/>
          <p:cNvSpPr>
            <a:spLocks noGrp="1" noChangeArrowheads="1"/>
          </p:cNvSpPr>
          <p:nvPr>
            <p:ph type="ftr" sz="quarter" idx="3"/>
          </p:nvPr>
        </p:nvSpPr>
        <p:spPr bwMode="auto">
          <a:xfrm>
            <a:off x="6732587" y="6642100"/>
            <a:ext cx="2411413" cy="215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000"/>
            </a:lvl1pPr>
          </a:lstStyle>
          <a:p>
            <a:pPr algn="r"/>
            <a:r>
              <a:rPr lang="en-US" dirty="0" smtClean="0"/>
              <a:t>SIEM Workflow</a:t>
            </a:r>
            <a:endParaRPr lang="en-US" dirty="0"/>
          </a:p>
        </p:txBody>
      </p:sp>
      <p:pic>
        <p:nvPicPr>
          <p:cNvPr id="2051" name="Picture 3" descr="C:\Users\dlink\Documents\Training\Images\question.jpg"/>
          <p:cNvPicPr>
            <a:picLocks noChangeAspect="1" noChangeArrowheads="1"/>
          </p:cNvPicPr>
          <p:nvPr userDrawn="1"/>
        </p:nvPicPr>
        <p:blipFill>
          <a:blip r:embed="rId2" cstate="print"/>
          <a:srcRect/>
          <a:stretch>
            <a:fillRect/>
          </a:stretch>
        </p:blipFill>
        <p:spPr bwMode="auto">
          <a:xfrm>
            <a:off x="5486400" y="4114800"/>
            <a:ext cx="3462986" cy="2305050"/>
          </a:xfrm>
          <a:prstGeom prst="rect">
            <a:avLst/>
          </a:prstGeom>
          <a:no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Knowledge Check Fill in Blank">
    <p:spTree>
      <p:nvGrpSpPr>
        <p:cNvPr id="1" name=""/>
        <p:cNvGrpSpPr/>
        <p:nvPr/>
      </p:nvGrpSpPr>
      <p:grpSpPr>
        <a:xfrm>
          <a:off x="0" y="0"/>
          <a:ext cx="0" cy="0"/>
          <a:chOff x="0" y="0"/>
          <a:chExt cx="0" cy="0"/>
        </a:xfrm>
      </p:grpSpPr>
      <p:sp>
        <p:nvSpPr>
          <p:cNvPr id="17" name="Rounded Rectangle 16"/>
          <p:cNvSpPr/>
          <p:nvPr/>
        </p:nvSpPr>
        <p:spPr>
          <a:xfrm>
            <a:off x="261257" y="1261532"/>
            <a:ext cx="7274803" cy="762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03201" y="837003"/>
            <a:ext cx="7707827" cy="369332"/>
          </a:xfrm>
          <a:prstGeom prst="rect">
            <a:avLst/>
          </a:prstGeom>
        </p:spPr>
        <p:txBody>
          <a:bodyPr wrap="square">
            <a:spAutoFit/>
          </a:bodyPr>
          <a:lstStyle/>
          <a:p>
            <a:pPr marL="457200" marR="0" lvl="0" indent="-4572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smtClean="0">
                <a:solidFill>
                  <a:srgbClr val="A80030"/>
                </a:solidFill>
                <a:latin typeface="Arial" pitchFamily="34" charset="0"/>
                <a:cs typeface="Arial" pitchFamily="34" charset="0"/>
              </a:rPr>
              <a:t>Fill in the blanks.</a:t>
            </a:r>
          </a:p>
        </p:txBody>
      </p:sp>
      <p:sp>
        <p:nvSpPr>
          <p:cNvPr id="10" name="Text Placeholder 18"/>
          <p:cNvSpPr>
            <a:spLocks noGrp="1"/>
          </p:cNvSpPr>
          <p:nvPr>
            <p:ph type="body" sz="quarter" idx="13" hasCustomPrompt="1"/>
          </p:nvPr>
        </p:nvSpPr>
        <p:spPr bwMode="ltGray">
          <a:xfrm>
            <a:off x="304800" y="1295400"/>
            <a:ext cx="7159332" cy="685800"/>
          </a:xfrm>
          <a:prstGeom prst="rect">
            <a:avLst/>
          </a:prstGeom>
        </p:spPr>
        <p:txBody>
          <a:bodyPr/>
          <a:lstStyle>
            <a:lvl1pPr>
              <a:buNone/>
              <a:defRPr sz="1800">
                <a:solidFill>
                  <a:schemeClr val="tx1"/>
                </a:solidFill>
                <a:latin typeface="Arial" pitchFamily="34" charset="0"/>
                <a:cs typeface="Arial" pitchFamily="34" charset="0"/>
              </a:defRPr>
            </a:lvl1pPr>
          </a:lstStyle>
          <a:p>
            <a:pPr lvl="0"/>
            <a:r>
              <a:rPr lang="en-US" dirty="0" smtClean="0"/>
              <a:t>Add Question Here</a:t>
            </a:r>
            <a:endParaRPr lang="en-US" dirty="0"/>
          </a:p>
        </p:txBody>
      </p:sp>
      <p:sp>
        <p:nvSpPr>
          <p:cNvPr id="14" name="Text Placeholder 13"/>
          <p:cNvSpPr>
            <a:spLocks noGrp="1"/>
          </p:cNvSpPr>
          <p:nvPr>
            <p:ph type="body" sz="quarter" idx="14" hasCustomPrompt="1"/>
          </p:nvPr>
        </p:nvSpPr>
        <p:spPr>
          <a:xfrm>
            <a:off x="279402" y="2175932"/>
            <a:ext cx="7188198" cy="3810000"/>
          </a:xfrm>
        </p:spPr>
        <p:txBody>
          <a:bodyPr/>
          <a:lstStyle>
            <a:lvl1pPr marL="457200" marR="0" indent="-457200" algn="l" defTabSz="914400" rtl="0" eaLnBrk="1" fontAlgn="auto" latinLnBrk="0" hangingPunct="1">
              <a:lnSpc>
                <a:spcPct val="150000"/>
              </a:lnSpc>
              <a:spcBef>
                <a:spcPct val="20000"/>
              </a:spcBef>
              <a:spcAft>
                <a:spcPts val="0"/>
              </a:spcAft>
              <a:buClrTx/>
              <a:buSzTx/>
              <a:buFont typeface="+mj-lt"/>
              <a:buAutoNum type="arabicPeriod"/>
              <a:tabLst/>
              <a:defRPr baseline="0"/>
            </a:lvl1pPr>
          </a:lstStyle>
          <a:p>
            <a:pPr lvl="0"/>
            <a:r>
              <a:rPr lang="en-US" dirty="0" smtClean="0"/>
              <a:t>Statement with blanks to _____ here.</a:t>
            </a:r>
          </a:p>
          <a:p>
            <a:pPr marL="457200" marR="0" lvl="0" indent="-457200" algn="l" defTabSz="914400" rtl="0" eaLnBrk="1" fontAlgn="auto" latinLnBrk="0" hangingPunct="1">
              <a:lnSpc>
                <a:spcPct val="150000"/>
              </a:lnSpc>
              <a:spcBef>
                <a:spcPct val="20000"/>
              </a:spcBef>
              <a:spcAft>
                <a:spcPts val="0"/>
              </a:spcAft>
              <a:buClrTx/>
              <a:buSzTx/>
              <a:buFont typeface="+mj-lt"/>
              <a:buAutoNum type="arabicPeriod"/>
              <a:tabLst/>
              <a:defRPr/>
            </a:pPr>
            <a:r>
              <a:rPr lang="en-US" dirty="0" smtClean="0"/>
              <a:t>Statement with blanks to _____ here.</a:t>
            </a:r>
          </a:p>
          <a:p>
            <a:pPr lvl="0"/>
            <a:endParaRPr lang="en-US" dirty="0" smtClean="0"/>
          </a:p>
          <a:p>
            <a:pPr lvl="0"/>
            <a:endParaRPr lang="en-US" dirty="0" smtClean="0"/>
          </a:p>
        </p:txBody>
      </p:sp>
      <p:sp>
        <p:nvSpPr>
          <p:cNvPr id="11" name="Rectangle 10"/>
          <p:cNvSpPr/>
          <p:nvPr/>
        </p:nvSpPr>
        <p:spPr bwMode="ltGray">
          <a:xfrm>
            <a:off x="0" y="86380"/>
            <a:ext cx="4572000" cy="523220"/>
          </a:xfrm>
          <a:prstGeom prst="rect">
            <a:avLst/>
          </a:prstGeom>
        </p:spPr>
        <p:txBody>
          <a:bodyPr>
            <a:spAutoFit/>
          </a:bodyPr>
          <a:lstStyle/>
          <a:p>
            <a:pPr marL="457200" marR="0" lvl="0" indent="-4572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800" b="0" dirty="0" smtClean="0">
                <a:solidFill>
                  <a:schemeClr val="bg1"/>
                </a:solidFill>
                <a:latin typeface="Arial" pitchFamily="34" charset="0"/>
                <a:cs typeface="Arial" pitchFamily="34" charset="0"/>
              </a:rPr>
              <a:t>Check Your Understanding</a:t>
            </a:r>
            <a:endParaRPr lang="en-US" sz="2800" b="0" dirty="0">
              <a:solidFill>
                <a:schemeClr val="bg1"/>
              </a:solidFill>
              <a:latin typeface="Arial" pitchFamily="34" charset="0"/>
              <a:cs typeface="Arial" pitchFamily="34" charset="0"/>
            </a:endParaRPr>
          </a:p>
        </p:txBody>
      </p:sp>
      <p:sp>
        <p:nvSpPr>
          <p:cNvPr id="9" name="Footer Placeholder 8"/>
          <p:cNvSpPr>
            <a:spLocks noGrp="1" noChangeArrowheads="1"/>
          </p:cNvSpPr>
          <p:nvPr>
            <p:ph type="ftr" sz="quarter" idx="3"/>
          </p:nvPr>
        </p:nvSpPr>
        <p:spPr bwMode="auto">
          <a:xfrm>
            <a:off x="6732587" y="6642100"/>
            <a:ext cx="2411413" cy="215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000"/>
            </a:lvl1pPr>
          </a:lstStyle>
          <a:p>
            <a:pPr algn="r"/>
            <a:r>
              <a:rPr lang="en-US" dirty="0" smtClean="0"/>
              <a:t>SIEM Workflow</a:t>
            </a:r>
            <a:endParaRPr lang="en-US" dirty="0"/>
          </a:p>
        </p:txBody>
      </p:sp>
      <p:pic>
        <p:nvPicPr>
          <p:cNvPr id="12" name="Picture 2" descr="C:\Users\dlink\Documents\Training\Images\Hand with puzzle piece.jpg"/>
          <p:cNvPicPr>
            <a:picLocks noChangeAspect="1" noChangeArrowheads="1"/>
          </p:cNvPicPr>
          <p:nvPr userDrawn="1"/>
        </p:nvPicPr>
        <p:blipFill>
          <a:blip r:embed="rId2" cstate="print"/>
          <a:srcRect/>
          <a:stretch>
            <a:fillRect/>
          </a:stretch>
        </p:blipFill>
        <p:spPr bwMode="auto">
          <a:xfrm>
            <a:off x="7010400" y="3429000"/>
            <a:ext cx="2058114" cy="3092002"/>
          </a:xfrm>
          <a:prstGeom prst="rect">
            <a:avLst/>
          </a:prstGeom>
          <a:noFill/>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Knowledge Check Fill in Blank">
    <p:spTree>
      <p:nvGrpSpPr>
        <p:cNvPr id="1" name=""/>
        <p:cNvGrpSpPr/>
        <p:nvPr/>
      </p:nvGrpSpPr>
      <p:grpSpPr>
        <a:xfrm>
          <a:off x="0" y="0"/>
          <a:ext cx="0" cy="0"/>
          <a:chOff x="0" y="0"/>
          <a:chExt cx="0" cy="0"/>
        </a:xfrm>
      </p:grpSpPr>
      <p:sp>
        <p:nvSpPr>
          <p:cNvPr id="16" name="Rounded Rectangle 15"/>
          <p:cNvSpPr/>
          <p:nvPr/>
        </p:nvSpPr>
        <p:spPr>
          <a:xfrm>
            <a:off x="304799" y="1295400"/>
            <a:ext cx="7480453" cy="762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28600" y="870871"/>
            <a:ext cx="7925718" cy="369332"/>
          </a:xfrm>
          <a:prstGeom prst="rect">
            <a:avLst/>
          </a:prstGeom>
        </p:spPr>
        <p:txBody>
          <a:bodyPr wrap="square">
            <a:spAutoFit/>
          </a:bodyPr>
          <a:lstStyle/>
          <a:p>
            <a:pPr marL="457200" marR="0" lvl="0" indent="-4572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smtClean="0">
                <a:solidFill>
                  <a:srgbClr val="A80030"/>
                </a:solidFill>
                <a:latin typeface="Arial" pitchFamily="34" charset="0"/>
                <a:cs typeface="Arial" pitchFamily="34" charset="0"/>
              </a:rPr>
              <a:t>True - False</a:t>
            </a:r>
          </a:p>
        </p:txBody>
      </p:sp>
      <p:sp>
        <p:nvSpPr>
          <p:cNvPr id="10" name="Text Placeholder 18"/>
          <p:cNvSpPr>
            <a:spLocks noGrp="1"/>
          </p:cNvSpPr>
          <p:nvPr>
            <p:ph type="body" sz="quarter" idx="13" hasCustomPrompt="1"/>
          </p:nvPr>
        </p:nvSpPr>
        <p:spPr bwMode="ltGray">
          <a:xfrm>
            <a:off x="406397" y="1329268"/>
            <a:ext cx="7272665" cy="685800"/>
          </a:xfrm>
          <a:prstGeom prst="rect">
            <a:avLst/>
          </a:prstGeom>
        </p:spPr>
        <p:txBody>
          <a:bodyPr/>
          <a:lstStyle>
            <a:lvl1pPr>
              <a:buNone/>
              <a:defRPr sz="1800">
                <a:solidFill>
                  <a:schemeClr val="tx1"/>
                </a:solidFill>
                <a:latin typeface="Arial" pitchFamily="34" charset="0"/>
                <a:cs typeface="Arial" pitchFamily="34" charset="0"/>
              </a:defRPr>
            </a:lvl1pPr>
          </a:lstStyle>
          <a:p>
            <a:pPr lvl="0"/>
            <a:r>
              <a:rPr lang="en-US" dirty="0" smtClean="0"/>
              <a:t>Add Question Here</a:t>
            </a:r>
            <a:endParaRPr lang="en-US" dirty="0"/>
          </a:p>
        </p:txBody>
      </p:sp>
      <p:sp>
        <p:nvSpPr>
          <p:cNvPr id="14" name="Text Placeholder 13"/>
          <p:cNvSpPr>
            <a:spLocks noGrp="1"/>
          </p:cNvSpPr>
          <p:nvPr>
            <p:ph type="body" sz="quarter" idx="14" hasCustomPrompt="1"/>
          </p:nvPr>
        </p:nvSpPr>
        <p:spPr>
          <a:xfrm>
            <a:off x="304800" y="2209800"/>
            <a:ext cx="7391400" cy="3810000"/>
          </a:xfrm>
        </p:spPr>
        <p:txBody>
          <a:bodyPr/>
          <a:lstStyle>
            <a:lvl1pPr marL="457200" marR="0" indent="-457200" algn="l" defTabSz="914400" rtl="0" eaLnBrk="1" fontAlgn="auto" latinLnBrk="0" hangingPunct="1">
              <a:lnSpc>
                <a:spcPct val="150000"/>
              </a:lnSpc>
              <a:spcBef>
                <a:spcPct val="20000"/>
              </a:spcBef>
              <a:spcAft>
                <a:spcPts val="0"/>
              </a:spcAft>
              <a:buClrTx/>
              <a:buSzTx/>
              <a:buFont typeface="Wingdings" pitchFamily="2" charset="2"/>
              <a:buChar char="q"/>
              <a:tabLst/>
              <a:defRPr baseline="0"/>
            </a:lvl1pPr>
          </a:lstStyle>
          <a:p>
            <a:pPr lvl="0"/>
            <a:r>
              <a:rPr lang="en-US" dirty="0" smtClean="0"/>
              <a:t>True</a:t>
            </a:r>
          </a:p>
          <a:p>
            <a:pPr lvl="0"/>
            <a:r>
              <a:rPr lang="en-US" dirty="0" smtClean="0"/>
              <a:t>False</a:t>
            </a:r>
          </a:p>
        </p:txBody>
      </p:sp>
      <p:sp>
        <p:nvSpPr>
          <p:cNvPr id="12" name="Rectangle 11"/>
          <p:cNvSpPr/>
          <p:nvPr/>
        </p:nvSpPr>
        <p:spPr bwMode="ltGray">
          <a:xfrm>
            <a:off x="0" y="76200"/>
            <a:ext cx="4495800" cy="523220"/>
          </a:xfrm>
          <a:prstGeom prst="rect">
            <a:avLst/>
          </a:prstGeom>
        </p:spPr>
        <p:txBody>
          <a:bodyPr wrap="square">
            <a:spAutoFit/>
          </a:bodyPr>
          <a:lstStyle/>
          <a:p>
            <a:pPr marL="457200" marR="0" lvl="0" indent="-4572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800" b="0" dirty="0" smtClean="0">
                <a:solidFill>
                  <a:schemeClr val="bg1"/>
                </a:solidFill>
                <a:latin typeface="Arial" pitchFamily="34" charset="0"/>
                <a:cs typeface="Arial" pitchFamily="34" charset="0"/>
              </a:rPr>
              <a:t>Check Your Understanding</a:t>
            </a:r>
            <a:endParaRPr lang="en-US" sz="2800" b="0" dirty="0">
              <a:solidFill>
                <a:schemeClr val="bg1"/>
              </a:solidFill>
              <a:latin typeface="Arial" pitchFamily="34" charset="0"/>
              <a:cs typeface="Arial" pitchFamily="34" charset="0"/>
            </a:endParaRPr>
          </a:p>
        </p:txBody>
      </p:sp>
      <p:sp>
        <p:nvSpPr>
          <p:cNvPr id="9" name="Footer Placeholder 8"/>
          <p:cNvSpPr>
            <a:spLocks noGrp="1" noChangeArrowheads="1"/>
          </p:cNvSpPr>
          <p:nvPr>
            <p:ph type="ftr" sz="quarter" idx="3"/>
          </p:nvPr>
        </p:nvSpPr>
        <p:spPr bwMode="auto">
          <a:xfrm>
            <a:off x="6732587" y="6642100"/>
            <a:ext cx="2411413" cy="215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000"/>
            </a:lvl1pPr>
          </a:lstStyle>
          <a:p>
            <a:pPr algn="r"/>
            <a:r>
              <a:rPr lang="en-US" dirty="0" smtClean="0"/>
              <a:t>SIEM Workflow</a:t>
            </a:r>
            <a:endParaRPr lang="en-US" dirty="0"/>
          </a:p>
        </p:txBody>
      </p:sp>
      <p:pic>
        <p:nvPicPr>
          <p:cNvPr id="4098" name="Picture 2" descr="C:\Users\dlink\Documents\Training\Images\suspicious.jpg"/>
          <p:cNvPicPr>
            <a:picLocks noChangeAspect="1" noChangeArrowheads="1"/>
          </p:cNvPicPr>
          <p:nvPr userDrawn="1"/>
        </p:nvPicPr>
        <p:blipFill>
          <a:blip r:embed="rId2" cstate="print"/>
          <a:srcRect/>
          <a:stretch>
            <a:fillRect/>
          </a:stretch>
        </p:blipFill>
        <p:spPr bwMode="auto">
          <a:xfrm>
            <a:off x="5410200" y="4038600"/>
            <a:ext cx="3564391" cy="2362200"/>
          </a:xfrm>
          <a:prstGeom prst="rect">
            <a:avLst/>
          </a:prstGeom>
          <a:noFill/>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 name="Picture 30" descr="watermarkproperty"/>
          <p:cNvPicPr>
            <a:picLocks noChangeArrowheads="1"/>
          </p:cNvPicPr>
          <p:nvPr/>
        </p:nvPicPr>
        <p:blipFill>
          <a:blip r:embed="rId17" cstate="print"/>
          <a:srcRect/>
          <a:stretch>
            <a:fillRect/>
          </a:stretch>
        </p:blipFill>
        <p:spPr bwMode="auto">
          <a:xfrm>
            <a:off x="457200" y="304800"/>
            <a:ext cx="9144000" cy="6096000"/>
          </a:xfrm>
          <a:prstGeom prst="rect">
            <a:avLst/>
          </a:prstGeom>
          <a:noFill/>
        </p:spPr>
      </p:pic>
      <p:sp>
        <p:nvSpPr>
          <p:cNvPr id="114694" name="Rectangle 6"/>
          <p:cNvSpPr>
            <a:spLocks noGrp="1" noChangeArrowheads="1"/>
          </p:cNvSpPr>
          <p:nvPr>
            <p:ph type="body" idx="1"/>
          </p:nvPr>
        </p:nvSpPr>
        <p:spPr bwMode="auto">
          <a:xfrm>
            <a:off x="71437" y="685800"/>
            <a:ext cx="8996363" cy="5867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5" name="Rectangle 8"/>
          <p:cNvSpPr>
            <a:spLocks noGrp="1" noChangeArrowheads="1"/>
          </p:cNvSpPr>
          <p:nvPr>
            <p:ph type="ftr" sz="quarter" idx="3"/>
          </p:nvPr>
        </p:nvSpPr>
        <p:spPr bwMode="auto">
          <a:xfrm>
            <a:off x="6732587" y="6642100"/>
            <a:ext cx="2411413" cy="215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000"/>
            </a:lvl1pPr>
          </a:lstStyle>
          <a:p>
            <a:pPr algn="r"/>
            <a:r>
              <a:rPr lang="en-US" dirty="0" smtClean="0"/>
              <a:t>SIEM Workflow</a:t>
            </a:r>
            <a:endParaRPr lang="en-US" dirty="0"/>
          </a:p>
        </p:txBody>
      </p:sp>
      <p:pic>
        <p:nvPicPr>
          <p:cNvPr id="10" name="Picture 9" descr="mfe_ppt_content_banner_std_blank_96.png"/>
          <p:cNvPicPr>
            <a:picLocks noChangeAspect="1"/>
          </p:cNvPicPr>
          <p:nvPr/>
        </p:nvPicPr>
        <p:blipFill>
          <a:blip r:embed="rId18" cstate="print"/>
          <a:stretch>
            <a:fillRect/>
          </a:stretch>
        </p:blipFill>
        <p:spPr>
          <a:xfrm>
            <a:off x="0" y="0"/>
            <a:ext cx="9144000" cy="619125"/>
          </a:xfrm>
          <a:prstGeom prst="rect">
            <a:avLst/>
          </a:prstGeom>
        </p:spPr>
      </p:pic>
      <p:sp>
        <p:nvSpPr>
          <p:cNvPr id="114693" name="Rectangle 5"/>
          <p:cNvSpPr>
            <a:spLocks noGrp="1" noChangeArrowheads="1"/>
          </p:cNvSpPr>
          <p:nvPr>
            <p:ph type="title"/>
          </p:nvPr>
        </p:nvSpPr>
        <p:spPr bwMode="ltGray">
          <a:xfrm>
            <a:off x="0" y="0"/>
            <a:ext cx="7138987" cy="59531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smtClean="0"/>
          </a:p>
        </p:txBody>
      </p:sp>
      <p:sp>
        <p:nvSpPr>
          <p:cNvPr id="8" name="TextBox 7"/>
          <p:cNvSpPr txBox="1"/>
          <p:nvPr/>
        </p:nvSpPr>
        <p:spPr>
          <a:xfrm>
            <a:off x="4114800" y="6627168"/>
            <a:ext cx="914400" cy="230832"/>
          </a:xfrm>
          <a:prstGeom prst="rect">
            <a:avLst/>
          </a:prstGeom>
          <a:noFill/>
        </p:spPr>
        <p:txBody>
          <a:bodyPr wrap="square" rtlCol="0">
            <a:spAutoFit/>
          </a:bodyPr>
          <a:lstStyle/>
          <a:p>
            <a:pPr algn="ctr"/>
            <a:r>
              <a:rPr lang="en-US" sz="900" dirty="0" smtClean="0">
                <a:solidFill>
                  <a:schemeClr val="tx1"/>
                </a:solidFill>
                <a:latin typeface="+mj-lt"/>
              </a:rPr>
              <a:t>9     </a:t>
            </a:r>
            <a:r>
              <a:rPr lang="en-US" sz="900" dirty="0" smtClean="0">
                <a:solidFill>
                  <a:schemeClr val="tx1"/>
                </a:solidFill>
                <a:latin typeface="+mj-lt"/>
              </a:rPr>
              <a:t>-     </a:t>
            </a:r>
            <a:fld id="{5B0A45A0-05C0-4C03-BBF1-17FE7298BD73}" type="slidenum">
              <a:rPr lang="en-US" sz="900" smtClean="0">
                <a:solidFill>
                  <a:schemeClr val="tx1"/>
                </a:solidFill>
                <a:latin typeface="+mj-lt"/>
              </a:rPr>
              <a:pPr algn="ctr"/>
              <a:t>‹#›</a:t>
            </a:fld>
            <a:endParaRPr lang="en-US" sz="900" dirty="0">
              <a:solidFill>
                <a:schemeClr val="tx1"/>
              </a:solidFill>
              <a:latin typeface="+mj-lt"/>
            </a:endParaRPr>
          </a:p>
        </p:txBody>
      </p:sp>
      <p:sp>
        <p:nvSpPr>
          <p:cNvPr id="11" name="TextBox 10"/>
          <p:cNvSpPr txBox="1"/>
          <p:nvPr/>
        </p:nvSpPr>
        <p:spPr>
          <a:xfrm>
            <a:off x="0" y="6629400"/>
            <a:ext cx="2308645" cy="230832"/>
          </a:xfrm>
          <a:prstGeom prst="rect">
            <a:avLst/>
          </a:prstGeom>
          <a:noFill/>
        </p:spPr>
        <p:txBody>
          <a:bodyPr wrap="none" rtlCol="0">
            <a:spAutoFit/>
          </a:bodyPr>
          <a:lstStyle/>
          <a:p>
            <a:r>
              <a:rPr lang="en-US" sz="900" dirty="0" smtClean="0"/>
              <a:t>©2012 McAfee, Inc.  All Rights Reserved.</a:t>
            </a:r>
            <a:endParaRPr lang="en-US" sz="900" dirty="0"/>
          </a:p>
        </p:txBody>
      </p:sp>
      <p:pic>
        <p:nvPicPr>
          <p:cNvPr id="12" name="Picture 2"/>
          <p:cNvPicPr>
            <a:picLocks noChangeAspect="1" noChangeArrowheads="1"/>
          </p:cNvPicPr>
          <p:nvPr/>
        </p:nvPicPr>
        <p:blipFill>
          <a:blip r:embed="rId19" cstate="print"/>
          <a:srcRect/>
          <a:stretch>
            <a:fillRect/>
          </a:stretch>
        </p:blipFill>
        <p:spPr bwMode="auto">
          <a:xfrm>
            <a:off x="7391400" y="76200"/>
            <a:ext cx="1676400" cy="514578"/>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Lst>
  <p:hf sldNum="0" hdr="0" dt="0"/>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400">
          <a:solidFill>
            <a:schemeClr val="bg1"/>
          </a:solidFill>
          <a:latin typeface="Arial" charset="0"/>
          <a:ea typeface="MS PGothic" pitchFamily="34" charset="-128"/>
        </a:defRPr>
      </a:lvl2pPr>
      <a:lvl3pPr algn="l" rtl="0" eaLnBrk="1" fontAlgn="base" hangingPunct="1">
        <a:spcBef>
          <a:spcPct val="0"/>
        </a:spcBef>
        <a:spcAft>
          <a:spcPct val="0"/>
        </a:spcAft>
        <a:defRPr sz="2400">
          <a:solidFill>
            <a:schemeClr val="bg1"/>
          </a:solidFill>
          <a:latin typeface="Arial" charset="0"/>
          <a:ea typeface="MS PGothic" pitchFamily="34" charset="-128"/>
        </a:defRPr>
      </a:lvl3pPr>
      <a:lvl4pPr algn="l" rtl="0" eaLnBrk="1" fontAlgn="base" hangingPunct="1">
        <a:spcBef>
          <a:spcPct val="0"/>
        </a:spcBef>
        <a:spcAft>
          <a:spcPct val="0"/>
        </a:spcAft>
        <a:defRPr sz="2400">
          <a:solidFill>
            <a:schemeClr val="bg1"/>
          </a:solidFill>
          <a:latin typeface="Arial" charset="0"/>
          <a:ea typeface="MS PGothic" pitchFamily="34" charset="-128"/>
        </a:defRPr>
      </a:lvl4pPr>
      <a:lvl5pPr algn="l" rtl="0" eaLnBrk="1" fontAlgn="base" hangingPunct="1">
        <a:spcBef>
          <a:spcPct val="0"/>
        </a:spcBef>
        <a:spcAft>
          <a:spcPct val="0"/>
        </a:spcAft>
        <a:defRPr sz="2400">
          <a:solidFill>
            <a:schemeClr val="bg1"/>
          </a:solidFill>
          <a:latin typeface="Arial" charset="0"/>
          <a:ea typeface="MS PGothic" pitchFamily="34" charset="-128"/>
        </a:defRPr>
      </a:lvl5pPr>
      <a:lvl6pPr marL="457200" algn="l" rtl="0" eaLnBrk="1" fontAlgn="base" hangingPunct="1">
        <a:spcBef>
          <a:spcPct val="0"/>
        </a:spcBef>
        <a:spcAft>
          <a:spcPct val="0"/>
        </a:spcAft>
        <a:defRPr sz="2400">
          <a:solidFill>
            <a:schemeClr val="bg1"/>
          </a:solidFill>
          <a:latin typeface="Arial" charset="0"/>
          <a:ea typeface="MS PGothic" pitchFamily="34" charset="-128"/>
        </a:defRPr>
      </a:lvl6pPr>
      <a:lvl7pPr marL="914400" algn="l" rtl="0" eaLnBrk="1" fontAlgn="base" hangingPunct="1">
        <a:spcBef>
          <a:spcPct val="0"/>
        </a:spcBef>
        <a:spcAft>
          <a:spcPct val="0"/>
        </a:spcAft>
        <a:defRPr sz="2400">
          <a:solidFill>
            <a:schemeClr val="bg1"/>
          </a:solidFill>
          <a:latin typeface="Arial" charset="0"/>
          <a:ea typeface="MS PGothic" pitchFamily="34" charset="-128"/>
        </a:defRPr>
      </a:lvl7pPr>
      <a:lvl8pPr marL="1371600" algn="l" rtl="0" eaLnBrk="1" fontAlgn="base" hangingPunct="1">
        <a:spcBef>
          <a:spcPct val="0"/>
        </a:spcBef>
        <a:spcAft>
          <a:spcPct val="0"/>
        </a:spcAft>
        <a:defRPr sz="2400">
          <a:solidFill>
            <a:schemeClr val="bg1"/>
          </a:solidFill>
          <a:latin typeface="Arial" charset="0"/>
          <a:ea typeface="MS PGothic" pitchFamily="34" charset="-128"/>
        </a:defRPr>
      </a:lvl8pPr>
      <a:lvl9pPr marL="1828800" algn="l" rtl="0" eaLnBrk="1" fontAlgn="base" hangingPunct="1">
        <a:spcBef>
          <a:spcPct val="0"/>
        </a:spcBef>
        <a:spcAft>
          <a:spcPct val="0"/>
        </a:spcAft>
        <a:defRPr sz="2400">
          <a:solidFill>
            <a:schemeClr val="bg1"/>
          </a:solidFill>
          <a:latin typeface="Arial" charset="0"/>
          <a:ea typeface="MS PGothic" pitchFamily="34" charset="-128"/>
        </a:defRPr>
      </a:lvl9pPr>
    </p:titleStyle>
    <p:bodyStyle>
      <a:lvl1pPr marL="230188" indent="-230188" algn="l" rtl="0" eaLnBrk="1" fontAlgn="base" hangingPunct="1">
        <a:spcBef>
          <a:spcPct val="20000"/>
        </a:spcBef>
        <a:spcAft>
          <a:spcPct val="0"/>
        </a:spcAft>
        <a:buChar char="•"/>
        <a:defRPr sz="2000">
          <a:solidFill>
            <a:schemeClr val="tx1"/>
          </a:solidFill>
          <a:latin typeface="+mn-lt"/>
          <a:ea typeface="+mn-ea"/>
          <a:cs typeface="+mn-cs"/>
        </a:defRPr>
      </a:lvl1pPr>
      <a:lvl2pPr marL="461963" indent="-231775" algn="l" rtl="0" eaLnBrk="1" fontAlgn="base" hangingPunct="1">
        <a:spcBef>
          <a:spcPct val="20000"/>
        </a:spcBef>
        <a:spcAft>
          <a:spcPct val="0"/>
        </a:spcAft>
        <a:buFont typeface="Wingdings" pitchFamily="2" charset="2"/>
        <a:buChar char="Ø"/>
        <a:defRPr>
          <a:solidFill>
            <a:schemeClr val="tx1"/>
          </a:solidFill>
          <a:latin typeface="+mn-lt"/>
          <a:ea typeface="+mn-ea"/>
        </a:defRPr>
      </a:lvl2pPr>
      <a:lvl3pPr marL="684213" indent="-222250" algn="l" rtl="0" eaLnBrk="1" fontAlgn="base" hangingPunct="1">
        <a:spcBef>
          <a:spcPct val="20000"/>
        </a:spcBef>
        <a:spcAft>
          <a:spcPct val="0"/>
        </a:spcAft>
        <a:buFont typeface="Courier New" pitchFamily="49" charset="0"/>
        <a:buChar char="o"/>
        <a:defRPr>
          <a:solidFill>
            <a:schemeClr val="tx1"/>
          </a:solidFill>
          <a:latin typeface="+mn-lt"/>
          <a:ea typeface="+mn-ea"/>
        </a:defRPr>
      </a:lvl3pPr>
      <a:lvl4pPr marL="914400" indent="-230188" algn="l" rtl="0" eaLnBrk="1" fontAlgn="base" hangingPunct="1">
        <a:spcBef>
          <a:spcPct val="20000"/>
        </a:spcBef>
        <a:spcAft>
          <a:spcPct val="0"/>
        </a:spcAft>
        <a:buChar char="–"/>
        <a:defRPr>
          <a:solidFill>
            <a:schemeClr val="tx1"/>
          </a:solidFill>
          <a:latin typeface="+mn-lt"/>
          <a:ea typeface="+mn-ea"/>
        </a:defRPr>
      </a:lvl4pPr>
      <a:lvl5pPr marL="1144588" indent="-230188" algn="l" rtl="0" eaLnBrk="1" fontAlgn="base" hangingPunct="1">
        <a:spcBef>
          <a:spcPct val="20000"/>
        </a:spcBef>
        <a:spcAft>
          <a:spcPct val="0"/>
        </a:spcAft>
        <a:buChar char="»"/>
        <a:defRPr>
          <a:solidFill>
            <a:schemeClr val="tx1"/>
          </a:solidFill>
          <a:latin typeface="+mn-lt"/>
          <a:ea typeface="+mn-ea"/>
        </a:defRPr>
      </a:lvl5pPr>
      <a:lvl6pPr marL="2119313" indent="-228600" algn="l" rtl="0" eaLnBrk="1" fontAlgn="base" hangingPunct="1">
        <a:spcBef>
          <a:spcPct val="20000"/>
        </a:spcBef>
        <a:spcAft>
          <a:spcPct val="0"/>
        </a:spcAft>
        <a:buChar char="»"/>
        <a:defRPr>
          <a:solidFill>
            <a:schemeClr val="tx1"/>
          </a:solidFill>
          <a:latin typeface="+mn-lt"/>
          <a:ea typeface="+mn-ea"/>
        </a:defRPr>
      </a:lvl6pPr>
      <a:lvl7pPr marL="2576513" indent="-228600" algn="l" rtl="0" eaLnBrk="1" fontAlgn="base" hangingPunct="1">
        <a:spcBef>
          <a:spcPct val="20000"/>
        </a:spcBef>
        <a:spcAft>
          <a:spcPct val="0"/>
        </a:spcAft>
        <a:buChar char="»"/>
        <a:defRPr>
          <a:solidFill>
            <a:schemeClr val="tx1"/>
          </a:solidFill>
          <a:latin typeface="+mn-lt"/>
          <a:ea typeface="+mn-ea"/>
        </a:defRPr>
      </a:lvl7pPr>
      <a:lvl8pPr marL="3033713" indent="-228600" algn="l" rtl="0" eaLnBrk="1" fontAlgn="base" hangingPunct="1">
        <a:spcBef>
          <a:spcPct val="20000"/>
        </a:spcBef>
        <a:spcAft>
          <a:spcPct val="0"/>
        </a:spcAft>
        <a:buChar char="»"/>
        <a:defRPr>
          <a:solidFill>
            <a:schemeClr val="tx1"/>
          </a:solidFill>
          <a:latin typeface="+mn-lt"/>
          <a:ea typeface="+mn-ea"/>
        </a:defRPr>
      </a:lvl8pPr>
      <a:lvl9pPr marL="3490913" indent="-228600" algn="l" rtl="0" eaLnBrk="1" fontAlgn="base" hangingPunct="1">
        <a:spcBef>
          <a:spcPct val="20000"/>
        </a:spcBef>
        <a:spcAft>
          <a:spcPct val="0"/>
        </a:spcAft>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42.jpeg"/></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rtlCol="0"/>
          <a:lstStyle/>
          <a:p>
            <a:pPr>
              <a:defRPr/>
            </a:pPr>
            <a:r>
              <a:rPr lang="en-US" dirty="0" smtClean="0"/>
              <a:t>SIEM </a:t>
            </a:r>
            <a:r>
              <a:rPr lang="en-US" dirty="0" smtClean="0"/>
              <a:t>Workflow</a:t>
            </a:r>
            <a:endParaRPr dirty="0"/>
          </a:p>
        </p:txBody>
      </p:sp>
      <p:sp>
        <p:nvSpPr>
          <p:cNvPr id="7" name="Text Placeholder 6"/>
          <p:cNvSpPr>
            <a:spLocks noGrp="1"/>
          </p:cNvSpPr>
          <p:nvPr>
            <p:ph type="subTitle" idx="1"/>
          </p:nvPr>
        </p:nvSpPr>
        <p:spPr/>
        <p:txBody>
          <a:bodyPr/>
          <a:lstStyle/>
          <a:p>
            <a:pPr eaLnBrk="1" fontAlgn="auto" hangingPunct="1">
              <a:spcAft>
                <a:spcPts val="0"/>
              </a:spcAft>
              <a:buFont typeface="Arial" pitchFamily="34" charset="0"/>
              <a:buNone/>
              <a:defRPr/>
            </a:pPr>
            <a:r>
              <a:rPr lang="en-US" dirty="0" smtClean="0"/>
              <a:t>Module 9</a:t>
            </a: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event_search_el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066800"/>
            <a:ext cx="2359367" cy="3365500"/>
          </a:xfrm>
          <a:prstGeom prst="rect">
            <a:avLst/>
          </a:prstGeom>
          <a:ln>
            <a:solidFill>
              <a:srgbClr val="000000"/>
            </a:solidFill>
          </a:ln>
        </p:spPr>
      </p:pic>
      <p:sp>
        <p:nvSpPr>
          <p:cNvPr id="2" name="Title 1"/>
          <p:cNvSpPr>
            <a:spLocks noGrp="1"/>
          </p:cNvSpPr>
          <p:nvPr>
            <p:ph type="title"/>
          </p:nvPr>
        </p:nvSpPr>
        <p:spPr/>
        <p:txBody>
          <a:bodyPr/>
          <a:lstStyle/>
          <a:p>
            <a:r>
              <a:rPr lang="en-US" dirty="0" smtClean="0"/>
              <a:t>Event Analysis – Search ELM</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
        <p:nvSpPr>
          <p:cNvPr id="6" name="TextBox 5"/>
          <p:cNvSpPr txBox="1"/>
          <p:nvPr/>
        </p:nvSpPr>
        <p:spPr>
          <a:xfrm>
            <a:off x="0" y="5221069"/>
            <a:ext cx="9144000" cy="646331"/>
          </a:xfrm>
          <a:prstGeom prst="rect">
            <a:avLst/>
          </a:prstGeom>
          <a:noFill/>
        </p:spPr>
        <p:txBody>
          <a:bodyPr wrap="square" rtlCol="0">
            <a:spAutoFit/>
          </a:bodyPr>
          <a:lstStyle/>
          <a:p>
            <a:pPr algn="ctr">
              <a:spcAft>
                <a:spcPts val="1200"/>
              </a:spcAft>
            </a:pPr>
            <a:r>
              <a:rPr lang="en-US" dirty="0" smtClean="0"/>
              <a:t>Instantly access the RAW logs for any event for evidence extraction or further investigation into data that may not have been parsed out within the ESM event.</a:t>
            </a:r>
            <a:endParaRPr lang="en-US" dirty="0"/>
          </a:p>
        </p:txBody>
      </p:sp>
      <p:sp>
        <p:nvSpPr>
          <p:cNvPr id="8" name="Rectangle 7"/>
          <p:cNvSpPr/>
          <p:nvPr/>
        </p:nvSpPr>
        <p:spPr bwMode="auto">
          <a:xfrm>
            <a:off x="130645" y="1828800"/>
            <a:ext cx="1545755" cy="228600"/>
          </a:xfrm>
          <a:prstGeom prst="rect">
            <a:avLst/>
          </a:prstGeom>
          <a:noFill/>
          <a:ln w="381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MS PGothic" pitchFamily="34" charset="-128"/>
            </a:endParaRPr>
          </a:p>
        </p:txBody>
      </p:sp>
      <p:pic>
        <p:nvPicPr>
          <p:cNvPr id="3" name="Picture 2" descr="eventanalysis_el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1066800"/>
            <a:ext cx="6324599" cy="3810000"/>
          </a:xfrm>
          <a:prstGeom prst="rect">
            <a:avLst/>
          </a:prstGeom>
          <a:ln>
            <a:solidFill>
              <a:srgbClr val="000000"/>
            </a:solidFill>
          </a:ln>
        </p:spPr>
      </p:pic>
      <p:sp>
        <p:nvSpPr>
          <p:cNvPr id="10" name="Rectangle 9"/>
          <p:cNvSpPr/>
          <p:nvPr/>
        </p:nvSpPr>
        <p:spPr bwMode="auto">
          <a:xfrm>
            <a:off x="3603116" y="3352800"/>
            <a:ext cx="229766" cy="228600"/>
          </a:xfrm>
          <a:prstGeom prst="rect">
            <a:avLst/>
          </a:prstGeom>
          <a:noFill/>
          <a:ln w="381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MS PGothic" pitchFamily="34" charset="-128"/>
            </a:endParaRPr>
          </a:p>
        </p:txBody>
      </p:sp>
      <p:sp>
        <p:nvSpPr>
          <p:cNvPr id="11" name="Rectangle 10"/>
          <p:cNvSpPr/>
          <p:nvPr/>
        </p:nvSpPr>
        <p:spPr bwMode="auto">
          <a:xfrm>
            <a:off x="6035507" y="3124200"/>
            <a:ext cx="655552" cy="228600"/>
          </a:xfrm>
          <a:prstGeom prst="rect">
            <a:avLst/>
          </a:prstGeom>
          <a:noFill/>
          <a:ln w="381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769726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Analysis – Flows from Event</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
        <p:nvSpPr>
          <p:cNvPr id="6" name="TextBox 5"/>
          <p:cNvSpPr txBox="1"/>
          <p:nvPr/>
        </p:nvSpPr>
        <p:spPr>
          <a:xfrm>
            <a:off x="0" y="5552182"/>
            <a:ext cx="9144000" cy="1077218"/>
          </a:xfrm>
          <a:prstGeom prst="rect">
            <a:avLst/>
          </a:prstGeom>
          <a:noFill/>
        </p:spPr>
        <p:txBody>
          <a:bodyPr wrap="square" rtlCol="0">
            <a:spAutoFit/>
          </a:bodyPr>
          <a:lstStyle/>
          <a:p>
            <a:pPr algn="ctr">
              <a:spcAft>
                <a:spcPts val="1200"/>
              </a:spcAft>
            </a:pPr>
            <a:r>
              <a:rPr lang="en-US" dirty="0" smtClean="0"/>
              <a:t>Instantly access all flows associated with any event.</a:t>
            </a:r>
          </a:p>
          <a:p>
            <a:pPr algn="ctr">
              <a:spcAft>
                <a:spcPts val="1200"/>
              </a:spcAft>
            </a:pPr>
            <a:r>
              <a:rPr lang="en-US" dirty="0" smtClean="0"/>
              <a:t>Events tend to only represent a small subset of the overall activity associated with an incident and network flows can provide an analyst with the larger scope.</a:t>
            </a:r>
            <a:endParaRPr lang="en-US" dirty="0"/>
          </a:p>
        </p:txBody>
      </p:sp>
      <p:pic>
        <p:nvPicPr>
          <p:cNvPr id="5" name="Picture 4" descr="flowsfromeven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838200"/>
            <a:ext cx="6424551" cy="4572000"/>
          </a:xfrm>
          <a:prstGeom prst="rect">
            <a:avLst/>
          </a:prstGeom>
          <a:ln>
            <a:solidFill>
              <a:srgbClr val="000000"/>
            </a:solidFill>
          </a:ln>
        </p:spPr>
      </p:pic>
      <p:pic>
        <p:nvPicPr>
          <p:cNvPr id="9" name="Picture 8" descr="allevents_men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838199"/>
            <a:ext cx="1905000" cy="4524375"/>
          </a:xfrm>
          <a:prstGeom prst="rect">
            <a:avLst/>
          </a:prstGeom>
          <a:ln>
            <a:solidFill>
              <a:srgbClr val="000000"/>
            </a:solidFill>
          </a:ln>
        </p:spPr>
      </p:pic>
      <p:sp>
        <p:nvSpPr>
          <p:cNvPr id="8" name="Rectangle 7"/>
          <p:cNvSpPr/>
          <p:nvPr/>
        </p:nvSpPr>
        <p:spPr bwMode="auto">
          <a:xfrm>
            <a:off x="233089" y="2323716"/>
            <a:ext cx="2057400" cy="228600"/>
          </a:xfrm>
          <a:prstGeom prst="rect">
            <a:avLst/>
          </a:prstGeom>
          <a:noFill/>
          <a:ln w="381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460908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smtClean="0"/>
              <a:t>Event Analysis – Event to Watchlist or Alarm</a:t>
            </a:r>
            <a:endParaRPr lang="en-US" sz="2700"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
        <p:nvSpPr>
          <p:cNvPr id="6" name="TextBox 5"/>
          <p:cNvSpPr txBox="1"/>
          <p:nvPr/>
        </p:nvSpPr>
        <p:spPr>
          <a:xfrm>
            <a:off x="0" y="5410200"/>
            <a:ext cx="9144000" cy="923330"/>
          </a:xfrm>
          <a:prstGeom prst="rect">
            <a:avLst/>
          </a:prstGeom>
          <a:noFill/>
        </p:spPr>
        <p:txBody>
          <a:bodyPr wrap="square" rtlCol="0">
            <a:spAutoFit/>
          </a:bodyPr>
          <a:lstStyle/>
          <a:p>
            <a:pPr algn="ctr">
              <a:spcAft>
                <a:spcPts val="1200"/>
              </a:spcAft>
            </a:pPr>
            <a:r>
              <a:rPr lang="en-US" dirty="0" smtClean="0"/>
              <a:t>When investigating an incident an analyst may want to track a parameter within the event for additional activity or occurrences.  This can be done by simply creating a watchlist, appending to an existing watchlist, or creating an alarm. </a:t>
            </a:r>
            <a:endParaRPr lang="en-US" dirty="0"/>
          </a:p>
        </p:txBody>
      </p:sp>
      <p:grpSp>
        <p:nvGrpSpPr>
          <p:cNvPr id="15" name="Group 14"/>
          <p:cNvGrpSpPr/>
          <p:nvPr/>
        </p:nvGrpSpPr>
        <p:grpSpPr>
          <a:xfrm>
            <a:off x="229688" y="762000"/>
            <a:ext cx="8628638" cy="4419600"/>
            <a:chOff x="229688" y="762000"/>
            <a:chExt cx="8628638" cy="4389120"/>
          </a:xfrm>
        </p:grpSpPr>
        <p:grpSp>
          <p:nvGrpSpPr>
            <p:cNvPr id="11" name="Group 10"/>
            <p:cNvGrpSpPr/>
            <p:nvPr/>
          </p:nvGrpSpPr>
          <p:grpSpPr>
            <a:xfrm>
              <a:off x="285674" y="762000"/>
              <a:ext cx="8572652" cy="4389120"/>
              <a:chOff x="152401" y="838200"/>
              <a:chExt cx="8572652" cy="4389120"/>
            </a:xfrm>
          </p:grpSpPr>
          <p:pic>
            <p:nvPicPr>
              <p:cNvPr id="3" name="Picture 2" descr="eventsToWatchListMen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838201"/>
                <a:ext cx="2807015" cy="4383022"/>
              </a:xfrm>
              <a:prstGeom prst="rect">
                <a:avLst/>
              </a:prstGeom>
              <a:ln>
                <a:solidFill>
                  <a:srgbClr val="000000"/>
                </a:solidFill>
              </a:ln>
            </p:spPr>
          </p:pic>
          <p:pic>
            <p:nvPicPr>
              <p:cNvPr id="7" name="Picture 6" descr="eventsAppendWatchLi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895" y="838200"/>
                <a:ext cx="2715626" cy="4389120"/>
              </a:xfrm>
              <a:prstGeom prst="rect">
                <a:avLst/>
              </a:prstGeom>
              <a:ln>
                <a:solidFill>
                  <a:srgbClr val="000000"/>
                </a:solidFill>
              </a:ln>
            </p:spPr>
          </p:pic>
          <p:pic>
            <p:nvPicPr>
              <p:cNvPr id="10" name="Picture 9" descr="eventsToAlar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838200"/>
                <a:ext cx="2629053" cy="4389120"/>
              </a:xfrm>
              <a:prstGeom prst="rect">
                <a:avLst/>
              </a:prstGeom>
              <a:ln>
                <a:solidFill>
                  <a:srgbClr val="000000"/>
                </a:solidFill>
              </a:ln>
            </p:spPr>
          </p:pic>
        </p:grpSp>
        <p:sp>
          <p:nvSpPr>
            <p:cNvPr id="12" name="Rectangle 11"/>
            <p:cNvSpPr/>
            <p:nvPr/>
          </p:nvSpPr>
          <p:spPr bwMode="auto">
            <a:xfrm>
              <a:off x="229688" y="1981200"/>
              <a:ext cx="1545755" cy="228600"/>
            </a:xfrm>
            <a:prstGeom prst="rect">
              <a:avLst/>
            </a:prstGeom>
            <a:noFill/>
            <a:ln w="381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MS PGothic" pitchFamily="34" charset="-128"/>
              </a:endParaRPr>
            </a:p>
          </p:txBody>
        </p:sp>
        <p:sp>
          <p:nvSpPr>
            <p:cNvPr id="13" name="Rectangle 12"/>
            <p:cNvSpPr/>
            <p:nvPr/>
          </p:nvSpPr>
          <p:spPr bwMode="auto">
            <a:xfrm>
              <a:off x="3206339" y="2095884"/>
              <a:ext cx="1545755" cy="228600"/>
            </a:xfrm>
            <a:prstGeom prst="rect">
              <a:avLst/>
            </a:prstGeom>
            <a:noFill/>
            <a:ln w="381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MS PGothic" pitchFamily="34" charset="-128"/>
              </a:endParaRPr>
            </a:p>
          </p:txBody>
        </p:sp>
        <p:sp>
          <p:nvSpPr>
            <p:cNvPr id="14" name="Rectangle 13"/>
            <p:cNvSpPr/>
            <p:nvPr/>
          </p:nvSpPr>
          <p:spPr bwMode="auto">
            <a:xfrm>
              <a:off x="6166261" y="2184144"/>
              <a:ext cx="1405232" cy="228600"/>
            </a:xfrm>
            <a:prstGeom prst="rect">
              <a:avLst/>
            </a:prstGeom>
            <a:noFill/>
            <a:ln w="381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MS PGothic" pitchFamily="34" charset="-128"/>
              </a:endParaRPr>
            </a:p>
          </p:txBody>
        </p:sp>
      </p:grpSp>
    </p:spTree>
    <p:extLst>
      <p:ext uri="{BB962C8B-B14F-4D97-AF65-F5344CB8AC3E}">
        <p14:creationId xmlns:p14="http://schemas.microsoft.com/office/powerpoint/2010/main" val="2826625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Analysis – Mark as Reviewed</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
        <p:nvSpPr>
          <p:cNvPr id="6" name="TextBox 5"/>
          <p:cNvSpPr txBox="1"/>
          <p:nvPr/>
        </p:nvSpPr>
        <p:spPr>
          <a:xfrm>
            <a:off x="152400" y="5553670"/>
            <a:ext cx="8839200" cy="923330"/>
          </a:xfrm>
          <a:prstGeom prst="rect">
            <a:avLst/>
          </a:prstGeom>
          <a:noFill/>
        </p:spPr>
        <p:txBody>
          <a:bodyPr wrap="square" rtlCol="0">
            <a:spAutoFit/>
          </a:bodyPr>
          <a:lstStyle/>
          <a:p>
            <a:pPr algn="ctr">
              <a:spcAft>
                <a:spcPts val="1200"/>
              </a:spcAft>
            </a:pPr>
            <a:r>
              <a:rPr lang="en-US" dirty="0" smtClean="0"/>
              <a:t>The Event Analysis view can be used as a working dashboard for which events can be marked as reviewed to alert other analysts that an an event has been reviewed in a collaborative environment. </a:t>
            </a:r>
            <a:endParaRPr lang="en-US" dirty="0"/>
          </a:p>
        </p:txBody>
      </p:sp>
      <p:pic>
        <p:nvPicPr>
          <p:cNvPr id="7" name="Picture 6" descr="eventsmarkasreview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725184"/>
            <a:ext cx="8686800" cy="4685016"/>
          </a:xfrm>
          <a:prstGeom prst="rect">
            <a:avLst/>
          </a:prstGeom>
          <a:ln>
            <a:solidFill>
              <a:srgbClr val="000000"/>
            </a:solidFill>
          </a:ln>
        </p:spPr>
      </p:pic>
      <p:sp>
        <p:nvSpPr>
          <p:cNvPr id="8" name="Rectangle 7"/>
          <p:cNvSpPr/>
          <p:nvPr/>
        </p:nvSpPr>
        <p:spPr bwMode="auto">
          <a:xfrm>
            <a:off x="229688" y="3196447"/>
            <a:ext cx="1545755" cy="209262"/>
          </a:xfrm>
          <a:prstGeom prst="rect">
            <a:avLst/>
          </a:prstGeom>
          <a:noFill/>
          <a:ln w="381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MS PGothic" pitchFamily="34" charset="-128"/>
            </a:endParaRPr>
          </a:p>
        </p:txBody>
      </p:sp>
      <p:sp>
        <p:nvSpPr>
          <p:cNvPr id="9" name="Rectangle 8"/>
          <p:cNvSpPr/>
          <p:nvPr/>
        </p:nvSpPr>
        <p:spPr bwMode="auto">
          <a:xfrm>
            <a:off x="6566029" y="5157263"/>
            <a:ext cx="278017" cy="253207"/>
          </a:xfrm>
          <a:prstGeom prst="rect">
            <a:avLst/>
          </a:prstGeom>
          <a:noFill/>
          <a:ln w="381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3706995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Summarize By</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
        <p:nvSpPr>
          <p:cNvPr id="6" name="TextBox 5"/>
          <p:cNvSpPr txBox="1"/>
          <p:nvPr/>
        </p:nvSpPr>
        <p:spPr>
          <a:xfrm>
            <a:off x="152400" y="5553670"/>
            <a:ext cx="8839200" cy="923330"/>
          </a:xfrm>
          <a:prstGeom prst="rect">
            <a:avLst/>
          </a:prstGeom>
          <a:noFill/>
        </p:spPr>
        <p:txBody>
          <a:bodyPr wrap="square" rtlCol="0">
            <a:spAutoFit/>
          </a:bodyPr>
          <a:lstStyle/>
          <a:p>
            <a:pPr algn="ctr">
              <a:spcAft>
                <a:spcPts val="1200"/>
              </a:spcAft>
            </a:pPr>
            <a:r>
              <a:rPr lang="en-US" dirty="0" smtClean="0"/>
              <a:t>When an analyst needs to gain Situational Awareness by examining the bigger picture associated with an IP, User, Application, Protocol, or any other field the summarize by </a:t>
            </a:r>
            <a:r>
              <a:rPr lang="en-US" b="1" i="1" dirty="0" smtClean="0"/>
              <a:t>“drill-out” </a:t>
            </a:r>
            <a:r>
              <a:rPr lang="en-US" dirty="0" smtClean="0"/>
              <a:t>workflow provides that capability. </a:t>
            </a:r>
            <a:endParaRPr lang="en-US" dirty="0"/>
          </a:p>
        </p:txBody>
      </p:sp>
      <p:pic>
        <p:nvPicPr>
          <p:cNvPr id="3" name="Picture 2" descr="summarize_b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719191"/>
            <a:ext cx="8839200" cy="4767209"/>
          </a:xfrm>
          <a:prstGeom prst="rect">
            <a:avLst/>
          </a:prstGeom>
          <a:ln>
            <a:solidFill>
              <a:srgbClr val="000000"/>
            </a:solidFill>
          </a:ln>
        </p:spPr>
      </p:pic>
      <p:sp>
        <p:nvSpPr>
          <p:cNvPr id="7" name="Rectangle 6"/>
          <p:cNvSpPr/>
          <p:nvPr/>
        </p:nvSpPr>
        <p:spPr bwMode="auto">
          <a:xfrm>
            <a:off x="152400" y="1765428"/>
            <a:ext cx="1700331" cy="230188"/>
          </a:xfrm>
          <a:prstGeom prst="rect">
            <a:avLst/>
          </a:prstGeom>
          <a:noFill/>
          <a:ln w="381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310380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Dashboard</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
        <p:nvSpPr>
          <p:cNvPr id="6" name="TextBox 5"/>
          <p:cNvSpPr txBox="1"/>
          <p:nvPr/>
        </p:nvSpPr>
        <p:spPr>
          <a:xfrm>
            <a:off x="152400" y="5553670"/>
            <a:ext cx="8839200" cy="923330"/>
          </a:xfrm>
          <a:prstGeom prst="rect">
            <a:avLst/>
          </a:prstGeom>
          <a:noFill/>
        </p:spPr>
        <p:txBody>
          <a:bodyPr wrap="square" rtlCol="0">
            <a:spAutoFit/>
          </a:bodyPr>
          <a:lstStyle/>
          <a:p>
            <a:pPr algn="ctr">
              <a:spcAft>
                <a:spcPts val="1200"/>
              </a:spcAft>
            </a:pPr>
            <a:r>
              <a:rPr lang="en-US" dirty="0" smtClean="0"/>
              <a:t>When an analyst needs to gain Situational Awareness by examining the bigger picture of what types of events and incidents are occurring within their environment the Normalized Dashboard is a GREAT starting point.</a:t>
            </a:r>
            <a:endParaRPr lang="en-US" dirty="0"/>
          </a:p>
        </p:txBody>
      </p:sp>
      <p:pic>
        <p:nvPicPr>
          <p:cNvPr id="5" name="Picture 4" descr="normalizeddash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90" y="762000"/>
            <a:ext cx="8801820" cy="4495800"/>
          </a:xfrm>
          <a:prstGeom prst="rect">
            <a:avLst/>
          </a:prstGeom>
          <a:ln>
            <a:solidFill>
              <a:srgbClr val="000000"/>
            </a:solidFill>
          </a:ln>
        </p:spPr>
      </p:pic>
    </p:spTree>
    <p:extLst>
      <p:ext uri="{BB962C8B-B14F-4D97-AF65-F5344CB8AC3E}">
        <p14:creationId xmlns:p14="http://schemas.microsoft.com/office/powerpoint/2010/main" val="4226588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Asset Vulnerability Summary</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
        <p:nvSpPr>
          <p:cNvPr id="6" name="TextBox 5"/>
          <p:cNvSpPr txBox="1"/>
          <p:nvPr/>
        </p:nvSpPr>
        <p:spPr>
          <a:xfrm>
            <a:off x="152400" y="5181600"/>
            <a:ext cx="8839200" cy="1200329"/>
          </a:xfrm>
          <a:prstGeom prst="rect">
            <a:avLst/>
          </a:prstGeom>
          <a:noFill/>
        </p:spPr>
        <p:txBody>
          <a:bodyPr wrap="square" rtlCol="0">
            <a:spAutoFit/>
          </a:bodyPr>
          <a:lstStyle/>
          <a:p>
            <a:pPr algn="ctr">
              <a:spcAft>
                <a:spcPts val="1200"/>
              </a:spcAft>
            </a:pPr>
            <a:r>
              <a:rPr lang="en-US" dirty="0" smtClean="0"/>
              <a:t>The asset summary vulnerability summary dashboard provides an accurate overview of the current asset vulnerability state. An analyst can from this dashboard pivot out from vulnerability data into both event data and network flows to understand how each vulnerable system is being utilized within the environment.</a:t>
            </a:r>
            <a:endParaRPr lang="en-US" dirty="0"/>
          </a:p>
        </p:txBody>
      </p:sp>
      <p:pic>
        <p:nvPicPr>
          <p:cNvPr id="3" name="Picture 2" descr="asset vuln summa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914400"/>
            <a:ext cx="8839200" cy="3886200"/>
          </a:xfrm>
          <a:prstGeom prst="rect">
            <a:avLst/>
          </a:prstGeom>
          <a:ln>
            <a:solidFill>
              <a:srgbClr val="000000"/>
            </a:solidFill>
          </a:ln>
        </p:spPr>
      </p:pic>
    </p:spTree>
    <p:extLst>
      <p:ext uri="{BB962C8B-B14F-4D97-AF65-F5344CB8AC3E}">
        <p14:creationId xmlns:p14="http://schemas.microsoft.com/office/powerpoint/2010/main" val="2035629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and Destination Geolocation</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
        <p:nvSpPr>
          <p:cNvPr id="6" name="TextBox 5"/>
          <p:cNvSpPr txBox="1"/>
          <p:nvPr/>
        </p:nvSpPr>
        <p:spPr>
          <a:xfrm>
            <a:off x="152400" y="5181600"/>
            <a:ext cx="8839200" cy="1200329"/>
          </a:xfrm>
          <a:prstGeom prst="rect">
            <a:avLst/>
          </a:prstGeom>
          <a:noFill/>
        </p:spPr>
        <p:txBody>
          <a:bodyPr wrap="square" rtlCol="0">
            <a:spAutoFit/>
          </a:bodyPr>
          <a:lstStyle/>
          <a:p>
            <a:pPr algn="ctr">
              <a:spcAft>
                <a:spcPts val="1200"/>
              </a:spcAft>
            </a:pPr>
            <a:r>
              <a:rPr lang="en-US" dirty="0" smtClean="0"/>
              <a:t>The Event and Destination Geolocation view provides an analyst with a holistic view into where events are originating and terminating geographically.  The geographical maps can be zoomed in to highlight a specific area all the way down to the zip code.  This data can also be pivoted on to show associated events and network flows.</a:t>
            </a:r>
            <a:endParaRPr lang="en-US" dirty="0"/>
          </a:p>
        </p:txBody>
      </p:sp>
      <p:pic>
        <p:nvPicPr>
          <p:cNvPr id="5" name="Picture 4" descr="geo_event_sourceandd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685800"/>
            <a:ext cx="8915400" cy="4512018"/>
          </a:xfrm>
          <a:prstGeom prst="rect">
            <a:avLst/>
          </a:prstGeom>
          <a:ln>
            <a:solidFill>
              <a:srgbClr val="000000"/>
            </a:solidFill>
          </a:ln>
        </p:spPr>
      </p:pic>
    </p:spTree>
    <p:extLst>
      <p:ext uri="{BB962C8B-B14F-4D97-AF65-F5344CB8AC3E}">
        <p14:creationId xmlns:p14="http://schemas.microsoft.com/office/powerpoint/2010/main" val="805729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Geolocation Map</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
        <p:nvSpPr>
          <p:cNvPr id="6" name="TextBox 5"/>
          <p:cNvSpPr txBox="1"/>
          <p:nvPr/>
        </p:nvSpPr>
        <p:spPr>
          <a:xfrm>
            <a:off x="152400" y="5429071"/>
            <a:ext cx="8839200" cy="1200329"/>
          </a:xfrm>
          <a:prstGeom prst="rect">
            <a:avLst/>
          </a:prstGeom>
          <a:noFill/>
        </p:spPr>
        <p:txBody>
          <a:bodyPr wrap="square" rtlCol="0">
            <a:spAutoFit/>
          </a:bodyPr>
          <a:lstStyle/>
          <a:p>
            <a:pPr algn="ctr">
              <a:spcAft>
                <a:spcPts val="1200"/>
              </a:spcAft>
            </a:pPr>
            <a:r>
              <a:rPr lang="en-US" dirty="0" smtClean="0"/>
              <a:t>The Geolocation Map view provides </a:t>
            </a:r>
            <a:r>
              <a:rPr lang="en-US" dirty="0" smtClean="0"/>
              <a:t>a </a:t>
            </a:r>
            <a:r>
              <a:rPr lang="en-US" dirty="0" smtClean="0"/>
              <a:t>geographical representation of where events are originating, the types of events that are occurring, and the IPs associated with these events.  Each component is data-bond to the previous to allow for seamless filtering in a single view.  </a:t>
            </a:r>
            <a:endParaRPr lang="en-US" dirty="0"/>
          </a:p>
        </p:txBody>
      </p:sp>
      <p:pic>
        <p:nvPicPr>
          <p:cNvPr id="3" name="Picture 2" descr="geo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685800"/>
            <a:ext cx="8839200" cy="4648200"/>
          </a:xfrm>
          <a:prstGeom prst="rect">
            <a:avLst/>
          </a:prstGeom>
          <a:ln>
            <a:solidFill>
              <a:srgbClr val="000000"/>
            </a:solidFill>
          </a:ln>
        </p:spPr>
      </p:pic>
    </p:spTree>
    <p:extLst>
      <p:ext uri="{BB962C8B-B14F-4D97-AF65-F5344CB8AC3E}">
        <p14:creationId xmlns:p14="http://schemas.microsoft.com/office/powerpoint/2010/main" val="532468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User Summary</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
        <p:nvSpPr>
          <p:cNvPr id="6" name="TextBox 5"/>
          <p:cNvSpPr txBox="1"/>
          <p:nvPr/>
        </p:nvSpPr>
        <p:spPr>
          <a:xfrm>
            <a:off x="152400" y="5754469"/>
            <a:ext cx="8839200" cy="646331"/>
          </a:xfrm>
          <a:prstGeom prst="rect">
            <a:avLst/>
          </a:prstGeom>
          <a:noFill/>
        </p:spPr>
        <p:txBody>
          <a:bodyPr wrap="square" rtlCol="0">
            <a:spAutoFit/>
          </a:bodyPr>
          <a:lstStyle/>
          <a:p>
            <a:pPr algn="ctr">
              <a:spcAft>
                <a:spcPts val="1200"/>
              </a:spcAft>
            </a:pPr>
            <a:r>
              <a:rPr lang="en-US" dirty="0" smtClean="0"/>
              <a:t>The Source User Summary view provides an analyst with a starting point to track and monitor user activity within their environment.  </a:t>
            </a:r>
            <a:endParaRPr lang="en-US" dirty="0"/>
          </a:p>
        </p:txBody>
      </p:sp>
      <p:pic>
        <p:nvPicPr>
          <p:cNvPr id="5" name="Picture 4" descr="source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5" y="685801"/>
            <a:ext cx="8847131" cy="4876800"/>
          </a:xfrm>
          <a:prstGeom prst="rect">
            <a:avLst/>
          </a:prstGeom>
          <a:ln>
            <a:solidFill>
              <a:srgbClr val="000000"/>
            </a:solidFill>
          </a:ln>
        </p:spPr>
      </p:pic>
    </p:spTree>
    <p:extLst>
      <p:ext uri="{BB962C8B-B14F-4D97-AF65-F5344CB8AC3E}">
        <p14:creationId xmlns:p14="http://schemas.microsoft.com/office/powerpoint/2010/main" val="38566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dirty="0" smtClean="0"/>
              <a:t>Module Objectives</a:t>
            </a:r>
          </a:p>
        </p:txBody>
      </p:sp>
      <p:sp>
        <p:nvSpPr>
          <p:cNvPr id="5" name="Footer Placeholder 4"/>
          <p:cNvSpPr>
            <a:spLocks noGrp="1"/>
          </p:cNvSpPr>
          <p:nvPr>
            <p:ph type="ftr" sz="quarter" idx="3"/>
          </p:nvPr>
        </p:nvSpPr>
        <p:spPr/>
        <p:txBody>
          <a:bodyPr/>
          <a:lstStyle/>
          <a:p>
            <a:pPr algn="r"/>
            <a:r>
              <a:rPr lang="en-US" sz="900" dirty="0" smtClean="0"/>
              <a:t>SIEM Workflow</a:t>
            </a:r>
            <a:endParaRPr lang="en-US" sz="900" dirty="0"/>
          </a:p>
        </p:txBody>
      </p:sp>
      <p:sp>
        <p:nvSpPr>
          <p:cNvPr id="29698" name="Rectangle 3"/>
          <p:cNvSpPr>
            <a:spLocks noGrp="1" noChangeArrowheads="1"/>
          </p:cNvSpPr>
          <p:nvPr>
            <p:ph type="body" sz="quarter" idx="4294967295"/>
          </p:nvPr>
        </p:nvSpPr>
        <p:spPr bwMode="auto">
          <a:xfrm>
            <a:off x="152400" y="1162110"/>
            <a:ext cx="8839200" cy="49530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eaLnBrk="1" hangingPunct="1">
              <a:buFontTx/>
              <a:buNone/>
            </a:pPr>
            <a:r>
              <a:rPr lang="en-US" sz="2400" dirty="0" smtClean="0">
                <a:latin typeface="Arial" charset="0"/>
                <a:cs typeface="Arial" charset="0"/>
              </a:rPr>
              <a:t>Upon completion of this module, you will be able to:</a:t>
            </a:r>
          </a:p>
          <a:p>
            <a:pPr eaLnBrk="1" hangingPunct="1">
              <a:buFontTx/>
              <a:buNone/>
            </a:pPr>
            <a:endParaRPr lang="en-US" sz="2400" dirty="0" smtClean="0">
              <a:latin typeface="Arial" charset="0"/>
              <a:cs typeface="Arial" charset="0"/>
            </a:endParaRPr>
          </a:p>
          <a:p>
            <a:pPr lvl="1" eaLnBrk="1" hangingPunct="1">
              <a:buFont typeface="Arial" charset="0"/>
              <a:buChar char="•"/>
            </a:pPr>
            <a:r>
              <a:rPr lang="en-US" sz="2000" dirty="0" smtClean="0">
                <a:latin typeface="Arial" charset="0"/>
                <a:cs typeface="Arial" charset="0"/>
              </a:rPr>
              <a:t>Drill into and out of various data views to go from a high level overview summary of an environment to specific details for an event of interest.</a:t>
            </a:r>
          </a:p>
          <a:p>
            <a:pPr lvl="1" eaLnBrk="1" hangingPunct="1">
              <a:buFont typeface="Arial" charset="0"/>
              <a:buChar char="•"/>
            </a:pPr>
            <a:r>
              <a:rPr lang="en-US" sz="2000" dirty="0" smtClean="0">
                <a:latin typeface="Arial" charset="0"/>
                <a:cs typeface="Arial" charset="0"/>
              </a:rPr>
              <a:t>Pivot on event data into network flows and vice versa.</a:t>
            </a:r>
          </a:p>
          <a:p>
            <a:pPr lvl="1" eaLnBrk="1" hangingPunct="1">
              <a:buFont typeface="Arial" charset="0"/>
              <a:buChar char="•"/>
            </a:pPr>
            <a:r>
              <a:rPr lang="en-US" sz="2000" dirty="0" smtClean="0">
                <a:latin typeface="Arial" charset="0"/>
                <a:cs typeface="Arial" charset="0"/>
              </a:rPr>
              <a:t>Collect additional data such as </a:t>
            </a:r>
            <a:r>
              <a:rPr lang="en-US" sz="2000" dirty="0" smtClean="0">
                <a:latin typeface="Arial" charset="0"/>
                <a:cs typeface="Arial" charset="0"/>
              </a:rPr>
              <a:t>whois</a:t>
            </a:r>
            <a:r>
              <a:rPr lang="en-US" sz="2000" dirty="0" smtClean="0">
                <a:latin typeface="Arial" charset="0"/>
                <a:cs typeface="Arial" charset="0"/>
              </a:rPr>
              <a:t> lookups, rule vulnerability information, and revers DNS looks to investigate an incident.</a:t>
            </a:r>
          </a:p>
          <a:p>
            <a:pPr lvl="1" eaLnBrk="1" hangingPunct="1">
              <a:buFont typeface="Arial" charset="0"/>
              <a:buChar char="•"/>
            </a:pPr>
            <a:r>
              <a:rPr lang="en-US" sz="2000" dirty="0" smtClean="0">
                <a:latin typeface="Arial" charset="0"/>
                <a:cs typeface="Arial" charset="0"/>
              </a:rPr>
              <a:t>Create a case, alarm, or watchlist from event or network flows.</a:t>
            </a:r>
          </a:p>
          <a:p>
            <a:pPr lvl="1" eaLnBrk="1" hangingPunct="1">
              <a:buFont typeface="Arial" charset="0"/>
              <a:buChar char="•"/>
            </a:pPr>
            <a:r>
              <a:rPr lang="en-US" sz="2000" dirty="0" smtClean="0">
                <a:latin typeface="Arial" charset="0"/>
                <a:cs typeface="Arial" charset="0"/>
              </a:rPr>
              <a:t>Create a event forwarding action for a specific subset of events.</a:t>
            </a:r>
          </a:p>
          <a:p>
            <a:pPr eaLnBrk="1" hangingPunct="1"/>
            <a:endParaRPr lang="en-US" sz="2400"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 Summary</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
        <p:nvSpPr>
          <p:cNvPr id="6" name="TextBox 5"/>
          <p:cNvSpPr txBox="1"/>
          <p:nvPr/>
        </p:nvSpPr>
        <p:spPr>
          <a:xfrm>
            <a:off x="152400" y="5754469"/>
            <a:ext cx="8839200" cy="646331"/>
          </a:xfrm>
          <a:prstGeom prst="rect">
            <a:avLst/>
          </a:prstGeom>
          <a:noFill/>
        </p:spPr>
        <p:txBody>
          <a:bodyPr wrap="square" rtlCol="0">
            <a:spAutoFit/>
          </a:bodyPr>
          <a:lstStyle/>
          <a:p>
            <a:pPr algn="ctr">
              <a:spcAft>
                <a:spcPts val="1200"/>
              </a:spcAft>
            </a:pPr>
            <a:r>
              <a:rPr lang="en-US" dirty="0" smtClean="0"/>
              <a:t>The Host Summary view provides an analyst with a starting point to track and monitor host activity within their environment.  </a:t>
            </a:r>
            <a:endParaRPr lang="en-US" dirty="0"/>
          </a:p>
        </p:txBody>
      </p:sp>
      <p:pic>
        <p:nvPicPr>
          <p:cNvPr id="3" name="Picture 2" descr="hostsumar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762000"/>
            <a:ext cx="8763000" cy="4802626"/>
          </a:xfrm>
          <a:prstGeom prst="rect">
            <a:avLst/>
          </a:prstGeom>
          <a:ln>
            <a:solidFill>
              <a:srgbClr val="000000"/>
            </a:solidFill>
          </a:ln>
        </p:spPr>
      </p:pic>
    </p:spTree>
    <p:extLst>
      <p:ext uri="{BB962C8B-B14F-4D97-AF65-F5344CB8AC3E}">
        <p14:creationId xmlns:p14="http://schemas.microsoft.com/office/powerpoint/2010/main" val="3949806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Flow Summary</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
        <p:nvSpPr>
          <p:cNvPr id="6" name="TextBox 5"/>
          <p:cNvSpPr txBox="1"/>
          <p:nvPr/>
        </p:nvSpPr>
        <p:spPr>
          <a:xfrm>
            <a:off x="152400" y="5562600"/>
            <a:ext cx="8839200" cy="923330"/>
          </a:xfrm>
          <a:prstGeom prst="rect">
            <a:avLst/>
          </a:prstGeom>
          <a:noFill/>
        </p:spPr>
        <p:txBody>
          <a:bodyPr wrap="square" rtlCol="0">
            <a:spAutoFit/>
          </a:bodyPr>
          <a:lstStyle/>
          <a:p>
            <a:pPr algn="ctr">
              <a:spcAft>
                <a:spcPts val="1200"/>
              </a:spcAft>
            </a:pPr>
            <a:r>
              <a:rPr lang="en-US" dirty="0" smtClean="0"/>
              <a:t>The default flow summary is an ideal starting point for gaining insight into what network protocols are flowing across that network and where that traffic </a:t>
            </a:r>
            <a:r>
              <a:rPr lang="en-US" dirty="0" smtClean="0"/>
              <a:t>originated </a:t>
            </a:r>
            <a:r>
              <a:rPr lang="en-US" dirty="0" smtClean="0"/>
              <a:t>and </a:t>
            </a:r>
            <a:r>
              <a:rPr lang="en-US" dirty="0" smtClean="0"/>
              <a:t>terminated.</a:t>
            </a:r>
            <a:endParaRPr lang="en-US" dirty="0"/>
          </a:p>
        </p:txBody>
      </p:sp>
      <p:pic>
        <p:nvPicPr>
          <p:cNvPr id="5" name="Picture 4" descr="defaultflow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685800"/>
            <a:ext cx="8610600" cy="4749463"/>
          </a:xfrm>
          <a:prstGeom prst="rect">
            <a:avLst/>
          </a:prstGeom>
          <a:ln>
            <a:solidFill>
              <a:srgbClr val="000000"/>
            </a:solidFill>
          </a:ln>
        </p:spPr>
      </p:pic>
    </p:spTree>
    <p:extLst>
      <p:ext uri="{BB962C8B-B14F-4D97-AF65-F5344CB8AC3E}">
        <p14:creationId xmlns:p14="http://schemas.microsoft.com/office/powerpoint/2010/main" val="1705346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 Dashboard</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pic>
        <p:nvPicPr>
          <p:cNvPr id="3" name="Picture 2" descr="incidentdash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25" y="838200"/>
            <a:ext cx="8906351" cy="4406899"/>
          </a:xfrm>
          <a:prstGeom prst="rect">
            <a:avLst/>
          </a:prstGeom>
          <a:ln>
            <a:solidFill>
              <a:srgbClr val="000000"/>
            </a:solidFill>
          </a:ln>
        </p:spPr>
      </p:pic>
      <p:sp>
        <p:nvSpPr>
          <p:cNvPr id="6" name="TextBox 5"/>
          <p:cNvSpPr txBox="1"/>
          <p:nvPr/>
        </p:nvSpPr>
        <p:spPr>
          <a:xfrm>
            <a:off x="152400" y="5562600"/>
            <a:ext cx="8839200" cy="646331"/>
          </a:xfrm>
          <a:prstGeom prst="rect">
            <a:avLst/>
          </a:prstGeom>
          <a:noFill/>
        </p:spPr>
        <p:txBody>
          <a:bodyPr wrap="square" rtlCol="0">
            <a:spAutoFit/>
          </a:bodyPr>
          <a:lstStyle/>
          <a:p>
            <a:pPr algn="ctr">
              <a:spcAft>
                <a:spcPts val="1200"/>
              </a:spcAft>
            </a:pPr>
            <a:r>
              <a:rPr lang="en-US" dirty="0" smtClean="0"/>
              <a:t>The Incident Dashboard </a:t>
            </a:r>
            <a:r>
              <a:rPr lang="en-US" dirty="0" smtClean="0"/>
              <a:t>provides what </a:t>
            </a:r>
            <a:r>
              <a:rPr lang="en-US" dirty="0" smtClean="0"/>
              <a:t>is critical and what is important to the analyst by displaying correlated events by average severity.  </a:t>
            </a:r>
            <a:endParaRPr lang="en-US" dirty="0"/>
          </a:p>
        </p:txBody>
      </p:sp>
    </p:spTree>
    <p:extLst>
      <p:ext uri="{BB962C8B-B14F-4D97-AF65-F5344CB8AC3E}">
        <p14:creationId xmlns:p14="http://schemas.microsoft.com/office/powerpoint/2010/main" val="42864187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 Dashboard – Event Drilldown </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
        <p:nvSpPr>
          <p:cNvPr id="6" name="TextBox 5"/>
          <p:cNvSpPr txBox="1"/>
          <p:nvPr/>
        </p:nvSpPr>
        <p:spPr>
          <a:xfrm>
            <a:off x="152400" y="5477470"/>
            <a:ext cx="8839200" cy="923330"/>
          </a:xfrm>
          <a:prstGeom prst="rect">
            <a:avLst/>
          </a:prstGeom>
          <a:noFill/>
        </p:spPr>
        <p:txBody>
          <a:bodyPr wrap="square" rtlCol="0">
            <a:spAutoFit/>
          </a:bodyPr>
          <a:lstStyle/>
          <a:p>
            <a:pPr algn="ctr">
              <a:spcAft>
                <a:spcPts val="1200"/>
              </a:spcAft>
            </a:pPr>
            <a:r>
              <a:rPr lang="en-US" dirty="0" smtClean="0"/>
              <a:t>Within the Incident </a:t>
            </a:r>
            <a:r>
              <a:rPr lang="en-US" dirty="0" smtClean="0"/>
              <a:t>Dashboard, </a:t>
            </a:r>
            <a:r>
              <a:rPr lang="en-US" dirty="0" smtClean="0"/>
              <a:t>the event analysis view component can be expanded to drilldown into the source events that resulted in a correlated incident.  From </a:t>
            </a:r>
            <a:r>
              <a:rPr lang="en-US" dirty="0" smtClean="0"/>
              <a:t>here, </a:t>
            </a:r>
            <a:r>
              <a:rPr lang="en-US" dirty="0" smtClean="0"/>
              <a:t>a case, alarm, watchlist, or blacklist can be created with a single click.  </a:t>
            </a:r>
            <a:endParaRPr lang="en-US" dirty="0"/>
          </a:p>
        </p:txBody>
      </p:sp>
      <p:pic>
        <p:nvPicPr>
          <p:cNvPr id="5" name="Picture 4" descr="incidentdashboard_even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720406"/>
            <a:ext cx="8915400" cy="4461194"/>
          </a:xfrm>
          <a:prstGeom prst="rect">
            <a:avLst/>
          </a:prstGeom>
          <a:ln>
            <a:solidFill>
              <a:srgbClr val="000000"/>
            </a:solidFill>
          </a:ln>
        </p:spPr>
      </p:pic>
      <p:sp>
        <p:nvSpPr>
          <p:cNvPr id="7" name="Rectangle 6"/>
          <p:cNvSpPr/>
          <p:nvPr/>
        </p:nvSpPr>
        <p:spPr bwMode="auto">
          <a:xfrm>
            <a:off x="3792818" y="1828800"/>
            <a:ext cx="959793" cy="230188"/>
          </a:xfrm>
          <a:prstGeom prst="rect">
            <a:avLst/>
          </a:prstGeom>
          <a:noFill/>
          <a:ln w="381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MS PGothic" pitchFamily="34" charset="-128"/>
            </a:endParaRPr>
          </a:p>
        </p:txBody>
      </p:sp>
      <p:sp>
        <p:nvSpPr>
          <p:cNvPr id="8" name="Rectangle 7"/>
          <p:cNvSpPr/>
          <p:nvPr/>
        </p:nvSpPr>
        <p:spPr bwMode="auto">
          <a:xfrm>
            <a:off x="6477000" y="4953000"/>
            <a:ext cx="1277484" cy="230188"/>
          </a:xfrm>
          <a:prstGeom prst="rect">
            <a:avLst/>
          </a:prstGeom>
          <a:noFill/>
          <a:ln w="381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10112185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23838" lvl="1" indent="-223838"/>
            <a:r>
              <a:rPr lang="en-US" sz="2800" dirty="0" smtClean="0"/>
              <a:t>SIEM Workflow Demonstration</a:t>
            </a:r>
          </a:p>
        </p:txBody>
      </p:sp>
      <p:sp>
        <p:nvSpPr>
          <p:cNvPr id="4" name="TextBox 3"/>
          <p:cNvSpPr txBox="1"/>
          <p:nvPr/>
        </p:nvSpPr>
        <p:spPr>
          <a:xfrm>
            <a:off x="971563" y="1795051"/>
            <a:ext cx="7200875" cy="3877985"/>
          </a:xfrm>
          <a:prstGeom prst="rect">
            <a:avLst/>
          </a:prstGeom>
          <a:noFill/>
          <a:ln w="38100" cmpd="sng">
            <a:solidFill>
              <a:srgbClr val="A50026"/>
            </a:solidFill>
          </a:ln>
        </p:spPr>
        <p:txBody>
          <a:bodyPr wrap="square" lIns="457200" tIns="182880" rIns="457200" bIns="274320" rtlCol="0" anchor="ctr" anchorCtr="0">
            <a:spAutoFit/>
          </a:bodyPr>
          <a:lstStyle/>
          <a:p>
            <a:pPr>
              <a:spcAft>
                <a:spcPts val="1200"/>
              </a:spcAft>
            </a:pPr>
            <a:r>
              <a:rPr lang="en-US" sz="3200" b="1" dirty="0" smtClean="0">
                <a:solidFill>
                  <a:srgbClr val="A50026"/>
                </a:solidFill>
              </a:rPr>
              <a:t>Scenario:</a:t>
            </a:r>
          </a:p>
          <a:p>
            <a:pPr>
              <a:spcAft>
                <a:spcPts val="1200"/>
              </a:spcAft>
            </a:pPr>
            <a:r>
              <a:rPr lang="en-US" sz="2000" dirty="0" smtClean="0"/>
              <a:t>Jimmy Detectall is a security analyst for Hangers-R-Us and is investigating weak password violations when he stumbles across an additional alert within his SIEM titled “large file transfer”. Upon further investigation into the alert and comparing the event with flow traffic Jimmy uncovers a slow and low data exfiltration attack.  This data exfiltration occurs every night at 1 am and is sending encrypted data over port 80 to a Chinese IP address.</a:t>
            </a:r>
            <a:endParaRPr lang="en-US" sz="2000" dirty="0"/>
          </a:p>
        </p:txBody>
      </p:sp>
      <p:sp>
        <p:nvSpPr>
          <p:cNvPr id="3" name="Footer Placeholder 2"/>
          <p:cNvSpPr>
            <a:spLocks noGrp="1"/>
          </p:cNvSpPr>
          <p:nvPr>
            <p:ph type="ftr" sz="quarter" idx="3"/>
          </p:nvPr>
        </p:nvSpPr>
        <p:spPr/>
        <p:txBody>
          <a:bodyPr/>
          <a:lstStyle/>
          <a:p>
            <a:pPr algn="r"/>
            <a:r>
              <a:rPr lang="en-US" dirty="0" smtClean="0"/>
              <a:t>SIEM Workflow</a:t>
            </a:r>
            <a:endParaRPr lang="en-US" dirty="0"/>
          </a:p>
        </p:txBody>
      </p:sp>
    </p:spTree>
    <p:extLst>
      <p:ext uri="{BB962C8B-B14F-4D97-AF65-F5344CB8AC3E}">
        <p14:creationId xmlns:p14="http://schemas.microsoft.com/office/powerpoint/2010/main" val="19347594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ontent Placeholder 28" descr="weak_passwords.jpeg"/>
          <p:cNvPicPr>
            <a:picLocks noGrp="1" noChangeAspect="1"/>
          </p:cNvPicPr>
          <p:nvPr>
            <p:ph idx="1"/>
          </p:nvPr>
        </p:nvPicPr>
        <p:blipFill>
          <a:blip r:embed="rId3" cstate="print"/>
          <a:srcRect l="-11" r="-11"/>
          <a:stretch>
            <a:fillRect/>
          </a:stretch>
        </p:blipFill>
        <p:spPr>
          <a:xfrm>
            <a:off x="42425" y="993775"/>
            <a:ext cx="9059151" cy="5407025"/>
          </a:xfrm>
          <a:ln>
            <a:solidFill>
              <a:srgbClr val="000000"/>
            </a:solidFill>
          </a:ln>
        </p:spPr>
      </p:pic>
      <p:sp>
        <p:nvSpPr>
          <p:cNvPr id="2" name="Title 1"/>
          <p:cNvSpPr>
            <a:spLocks noGrp="1"/>
          </p:cNvSpPr>
          <p:nvPr>
            <p:ph type="title"/>
          </p:nvPr>
        </p:nvSpPr>
        <p:spPr/>
        <p:txBody>
          <a:bodyPr/>
          <a:lstStyle/>
          <a:p>
            <a:pPr lvl="1"/>
            <a:r>
              <a:rPr lang="en-US" sz="2800" dirty="0" smtClean="0"/>
              <a:t>Identify Slow and Low Data Exfiltration </a:t>
            </a:r>
            <a:endParaRPr lang="en-US" dirty="0"/>
          </a:p>
        </p:txBody>
      </p:sp>
      <p:sp>
        <p:nvSpPr>
          <p:cNvPr id="5" name="TextBox 4"/>
          <p:cNvSpPr txBox="1"/>
          <p:nvPr/>
        </p:nvSpPr>
        <p:spPr>
          <a:xfrm>
            <a:off x="3894483" y="2737716"/>
            <a:ext cx="2066491" cy="923330"/>
          </a:xfrm>
          <a:prstGeom prst="rect">
            <a:avLst/>
          </a:prstGeom>
          <a:solidFill>
            <a:srgbClr val="A50026"/>
          </a:solidFill>
          <a:ln>
            <a:solidFill>
              <a:srgbClr val="A50026"/>
            </a:solidFill>
          </a:ln>
        </p:spPr>
        <p:style>
          <a:lnRef idx="0">
            <a:schemeClr val="accent6"/>
          </a:lnRef>
          <a:fillRef idx="3">
            <a:schemeClr val="accent6"/>
          </a:fillRef>
          <a:effectRef idx="3">
            <a:schemeClr val="accent6"/>
          </a:effectRef>
          <a:fontRef idx="minor">
            <a:schemeClr val="lt1"/>
          </a:fontRef>
        </p:style>
        <p:txBody>
          <a:bodyPr wrap="none">
            <a:spAutoFit/>
          </a:bodyPr>
          <a:lstStyle/>
          <a:p>
            <a:pPr algn="ctr">
              <a:defRPr/>
            </a:pPr>
            <a:r>
              <a:rPr lang="en-US" sz="1800" b="1" dirty="0" smtClean="0">
                <a:solidFill>
                  <a:schemeClr val="tx2"/>
                </a:solidFill>
              </a:rPr>
              <a:t>Weak Passwords</a:t>
            </a: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Policy Violations</a:t>
            </a:r>
          </a:p>
          <a:p>
            <a:pPr algn="ctr">
              <a:defRPr/>
            </a:pPr>
            <a:r>
              <a:rPr lang="en-US" sz="1800" b="1" dirty="0" smtClean="0">
                <a:solidFill>
                  <a:schemeClr val="bg1"/>
                </a:solidFill>
              </a:rPr>
              <a:t>Normalized</a:t>
            </a:r>
            <a:endParaRPr lang="en-US" sz="1800" b="1" dirty="0">
              <a:solidFill>
                <a:schemeClr val="bg1"/>
              </a:solidFill>
            </a:endParaRPr>
          </a:p>
        </p:txBody>
      </p:sp>
      <p:cxnSp>
        <p:nvCxnSpPr>
          <p:cNvPr id="6" name="Straight Arrow Connector 5"/>
          <p:cNvCxnSpPr>
            <a:stCxn id="5" idx="0"/>
          </p:cNvCxnSpPr>
          <p:nvPr/>
        </p:nvCxnSpPr>
        <p:spPr bwMode="auto">
          <a:xfrm flipH="1" flipV="1">
            <a:off x="1806869" y="1643184"/>
            <a:ext cx="3120860" cy="1094532"/>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9" name="Straight Arrow Connector 8"/>
          <p:cNvCxnSpPr>
            <a:stCxn id="5" idx="0"/>
          </p:cNvCxnSpPr>
          <p:nvPr/>
        </p:nvCxnSpPr>
        <p:spPr bwMode="auto">
          <a:xfrm flipH="1" flipV="1">
            <a:off x="4226361" y="1931220"/>
            <a:ext cx="701368" cy="806496"/>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12" name="Straight Arrow Connector 11"/>
          <p:cNvCxnSpPr>
            <a:stCxn id="5" idx="0"/>
          </p:cNvCxnSpPr>
          <p:nvPr/>
        </p:nvCxnSpPr>
        <p:spPr bwMode="auto">
          <a:xfrm flipV="1">
            <a:off x="4927729" y="1470364"/>
            <a:ext cx="1257269" cy="1267352"/>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3" name="Footer Placeholder 2"/>
          <p:cNvSpPr>
            <a:spLocks noGrp="1"/>
          </p:cNvSpPr>
          <p:nvPr>
            <p:ph type="ftr" sz="quarter" idx="3"/>
          </p:nvPr>
        </p:nvSpPr>
        <p:spPr/>
        <p:txBody>
          <a:bodyPr/>
          <a:lstStyle/>
          <a:p>
            <a:pPr algn="r"/>
            <a:r>
              <a:rPr lang="en-US" dirty="0" smtClean="0"/>
              <a:t>SIEM Workflow</a:t>
            </a:r>
            <a:endParaRPr lang="en-US" dirty="0"/>
          </a:p>
        </p:txBody>
      </p:sp>
    </p:spTree>
    <p:extLst>
      <p:ext uri="{BB962C8B-B14F-4D97-AF65-F5344CB8AC3E}">
        <p14:creationId xmlns:p14="http://schemas.microsoft.com/office/powerpoint/2010/main" val="29008129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ontent Placeholder 28" descr="weak_passwords.jpeg"/>
          <p:cNvPicPr>
            <a:picLocks noGrp="1" noChangeAspect="1"/>
          </p:cNvPicPr>
          <p:nvPr>
            <p:ph idx="1"/>
          </p:nvPr>
        </p:nvPicPr>
        <p:blipFill>
          <a:blip r:embed="rId3" cstate="print"/>
          <a:stretch>
            <a:fillRect/>
          </a:stretch>
        </p:blipFill>
        <p:spPr>
          <a:xfrm>
            <a:off x="0" y="993004"/>
            <a:ext cx="9194675" cy="5489167"/>
          </a:xfrm>
          <a:ln>
            <a:solidFill>
              <a:srgbClr val="000000"/>
            </a:solidFill>
          </a:ln>
        </p:spPr>
      </p:pic>
      <p:sp>
        <p:nvSpPr>
          <p:cNvPr id="2" name="Title 1"/>
          <p:cNvSpPr>
            <a:spLocks noGrp="1"/>
          </p:cNvSpPr>
          <p:nvPr>
            <p:ph type="title"/>
          </p:nvPr>
        </p:nvSpPr>
        <p:spPr/>
        <p:txBody>
          <a:bodyPr/>
          <a:lstStyle/>
          <a:p>
            <a:pPr lvl="1"/>
            <a:r>
              <a:rPr lang="en-US" sz="2800" dirty="0" smtClean="0"/>
              <a:t>Identify Slow and Low Data Exfiltration </a:t>
            </a:r>
            <a:endParaRPr lang="en-US" dirty="0"/>
          </a:p>
        </p:txBody>
      </p:sp>
      <p:sp>
        <p:nvSpPr>
          <p:cNvPr id="15" name="TextBox 14"/>
          <p:cNvSpPr txBox="1"/>
          <p:nvPr/>
        </p:nvSpPr>
        <p:spPr>
          <a:xfrm>
            <a:off x="3926763" y="2737716"/>
            <a:ext cx="2066491" cy="646331"/>
          </a:xfrm>
          <a:prstGeom prst="rect">
            <a:avLst/>
          </a:prstGeom>
          <a:solidFill>
            <a:srgbClr val="A50026"/>
          </a:solidFill>
          <a:ln>
            <a:solidFill>
              <a:srgbClr val="A50026"/>
            </a:solidFill>
          </a:ln>
        </p:spPr>
        <p:style>
          <a:lnRef idx="0">
            <a:schemeClr val="accent6"/>
          </a:lnRef>
          <a:fillRef idx="3">
            <a:schemeClr val="accent6"/>
          </a:fillRef>
          <a:effectRef idx="3">
            <a:schemeClr val="accent6"/>
          </a:effectRef>
          <a:fontRef idx="minor">
            <a:schemeClr val="lt1"/>
          </a:fontRef>
        </p:style>
        <p:txBody>
          <a:bodyPr wrap="none">
            <a:spAutoFit/>
          </a:bodyPr>
          <a:lstStyle/>
          <a:p>
            <a:pPr algn="ctr">
              <a:defRPr/>
            </a:pPr>
            <a:r>
              <a:rPr lang="en-US" sz="1800" b="1" dirty="0" smtClean="0">
                <a:solidFill>
                  <a:schemeClr val="bg1"/>
                </a:solidFill>
              </a:rPr>
              <a:t>Weak Passwords</a:t>
            </a:r>
            <a:br>
              <a:rPr lang="en-US" sz="1800" b="1" dirty="0" smtClean="0">
                <a:solidFill>
                  <a:schemeClr val="bg1"/>
                </a:solidFill>
              </a:rPr>
            </a:br>
            <a:r>
              <a:rPr lang="en-US" sz="1800" b="1" dirty="0" smtClean="0">
                <a:solidFill>
                  <a:schemeClr val="bg1"/>
                </a:solidFill>
              </a:rPr>
              <a:t>Top Offender</a:t>
            </a:r>
            <a:endParaRPr lang="en-US" sz="1800" b="1" dirty="0">
              <a:solidFill>
                <a:schemeClr val="bg1"/>
              </a:solidFill>
            </a:endParaRPr>
          </a:p>
        </p:txBody>
      </p:sp>
      <p:cxnSp>
        <p:nvCxnSpPr>
          <p:cNvPr id="16" name="Straight Arrow Connector 15"/>
          <p:cNvCxnSpPr>
            <a:stCxn id="15" idx="1"/>
          </p:cNvCxnSpPr>
          <p:nvPr/>
        </p:nvCxnSpPr>
        <p:spPr bwMode="auto">
          <a:xfrm flipH="1">
            <a:off x="2037292" y="3060882"/>
            <a:ext cx="1889471" cy="483332"/>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3" name="Footer Placeholder 2"/>
          <p:cNvSpPr>
            <a:spLocks noGrp="1"/>
          </p:cNvSpPr>
          <p:nvPr>
            <p:ph type="ftr" sz="quarter" idx="3"/>
          </p:nvPr>
        </p:nvSpPr>
        <p:spPr/>
        <p:txBody>
          <a:bodyPr/>
          <a:lstStyle/>
          <a:p>
            <a:pPr algn="r"/>
            <a:r>
              <a:rPr lang="en-US" dirty="0" smtClean="0"/>
              <a:t>SIEM Workflow</a:t>
            </a:r>
            <a:endParaRPr lang="en-US" dirty="0"/>
          </a:p>
        </p:txBody>
      </p:sp>
    </p:spTree>
    <p:extLst>
      <p:ext uri="{BB962C8B-B14F-4D97-AF65-F5344CB8AC3E}">
        <p14:creationId xmlns:p14="http://schemas.microsoft.com/office/powerpoint/2010/main" val="6377888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ontent Placeholder 28" descr="weak_passwords.jpeg"/>
          <p:cNvPicPr>
            <a:picLocks noGrp="1" noChangeAspect="1"/>
          </p:cNvPicPr>
          <p:nvPr>
            <p:ph idx="1"/>
          </p:nvPr>
        </p:nvPicPr>
        <p:blipFill>
          <a:blip r:embed="rId3" cstate="print"/>
          <a:stretch>
            <a:fillRect/>
          </a:stretch>
        </p:blipFill>
        <p:spPr>
          <a:xfrm>
            <a:off x="0" y="993004"/>
            <a:ext cx="9194675" cy="5489167"/>
          </a:xfrm>
          <a:ln>
            <a:solidFill>
              <a:srgbClr val="000000"/>
            </a:solidFill>
          </a:ln>
        </p:spPr>
      </p:pic>
      <p:sp>
        <p:nvSpPr>
          <p:cNvPr id="2" name="Title 1"/>
          <p:cNvSpPr>
            <a:spLocks noGrp="1"/>
          </p:cNvSpPr>
          <p:nvPr>
            <p:ph type="title"/>
          </p:nvPr>
        </p:nvSpPr>
        <p:spPr/>
        <p:txBody>
          <a:bodyPr/>
          <a:lstStyle/>
          <a:p>
            <a:pPr lvl="1"/>
            <a:r>
              <a:rPr lang="en-US" sz="2800" dirty="0" smtClean="0"/>
              <a:t>Identify Slow and Low Data Exfiltration </a:t>
            </a:r>
            <a:endParaRPr lang="en-US" dirty="0"/>
          </a:p>
        </p:txBody>
      </p:sp>
      <p:sp>
        <p:nvSpPr>
          <p:cNvPr id="19" name="TextBox 18"/>
          <p:cNvSpPr txBox="1"/>
          <p:nvPr/>
        </p:nvSpPr>
        <p:spPr>
          <a:xfrm>
            <a:off x="3995930" y="2737716"/>
            <a:ext cx="1659429" cy="646331"/>
          </a:xfrm>
          <a:prstGeom prst="rect">
            <a:avLst/>
          </a:prstGeom>
          <a:solidFill>
            <a:srgbClr val="A50026"/>
          </a:solidFill>
          <a:ln>
            <a:solidFill>
              <a:srgbClr val="A50026"/>
            </a:solidFill>
          </a:ln>
        </p:spPr>
        <p:style>
          <a:lnRef idx="0">
            <a:schemeClr val="accent6"/>
          </a:lnRef>
          <a:fillRef idx="3">
            <a:schemeClr val="accent6"/>
          </a:fillRef>
          <a:effectRef idx="3">
            <a:schemeClr val="accent6"/>
          </a:effectRef>
          <a:fontRef idx="minor">
            <a:schemeClr val="lt1"/>
          </a:fontRef>
        </p:style>
        <p:txBody>
          <a:bodyPr wrap="none">
            <a:spAutoFit/>
          </a:bodyPr>
          <a:lstStyle/>
          <a:p>
            <a:pPr algn="ctr">
              <a:defRPr/>
            </a:pPr>
            <a:r>
              <a:rPr lang="en-US" sz="1800" b="1" dirty="0" smtClean="0">
                <a:solidFill>
                  <a:srgbClr val="FFFFFF"/>
                </a:solidFill>
              </a:rPr>
              <a:t>Investigate</a:t>
            </a:r>
            <a:br>
              <a:rPr lang="en-US" sz="1800" b="1" dirty="0" smtClean="0">
                <a:solidFill>
                  <a:srgbClr val="FFFFFF"/>
                </a:solidFill>
              </a:rPr>
            </a:br>
            <a:r>
              <a:rPr lang="en-US" sz="1800" b="1" dirty="0" smtClean="0">
                <a:solidFill>
                  <a:srgbClr val="FFFFFF"/>
                </a:solidFill>
              </a:rPr>
              <a:t>Top Offender</a:t>
            </a:r>
            <a:endParaRPr lang="en-US" sz="1800" b="1" dirty="0">
              <a:solidFill>
                <a:srgbClr val="FFFFFF"/>
              </a:solidFill>
            </a:endParaRPr>
          </a:p>
        </p:txBody>
      </p:sp>
      <p:pic>
        <p:nvPicPr>
          <p:cNvPr id="30" name="Picture 29" descr="filter_weak.jpeg"/>
          <p:cNvPicPr>
            <a:picLocks noChangeAspect="1"/>
          </p:cNvPicPr>
          <p:nvPr/>
        </p:nvPicPr>
        <p:blipFill>
          <a:blip r:embed="rId4" cstate="print"/>
          <a:stretch>
            <a:fillRect/>
          </a:stretch>
        </p:blipFill>
        <p:spPr>
          <a:xfrm>
            <a:off x="7070115" y="1009506"/>
            <a:ext cx="2110445" cy="5472665"/>
          </a:xfrm>
          <a:prstGeom prst="rect">
            <a:avLst/>
          </a:prstGeom>
        </p:spPr>
      </p:pic>
      <p:cxnSp>
        <p:nvCxnSpPr>
          <p:cNvPr id="21" name="Straight Arrow Connector 20"/>
          <p:cNvCxnSpPr>
            <a:stCxn id="19" idx="3"/>
          </p:cNvCxnSpPr>
          <p:nvPr/>
        </p:nvCxnSpPr>
        <p:spPr bwMode="auto">
          <a:xfrm>
            <a:off x="5655359" y="3060882"/>
            <a:ext cx="1451349" cy="80083"/>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19" idx="3"/>
          </p:cNvCxnSpPr>
          <p:nvPr/>
        </p:nvCxnSpPr>
        <p:spPr bwMode="auto">
          <a:xfrm flipV="1">
            <a:off x="5655359" y="1297541"/>
            <a:ext cx="3064345" cy="1763341"/>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3" name="Footer Placeholder 2"/>
          <p:cNvSpPr>
            <a:spLocks noGrp="1"/>
          </p:cNvSpPr>
          <p:nvPr>
            <p:ph type="ftr" sz="quarter" idx="3"/>
          </p:nvPr>
        </p:nvSpPr>
        <p:spPr/>
        <p:txBody>
          <a:bodyPr/>
          <a:lstStyle/>
          <a:p>
            <a:pPr algn="r"/>
            <a:r>
              <a:rPr lang="en-US" dirty="0" smtClean="0"/>
              <a:t>SIEM Workflow</a:t>
            </a:r>
            <a:endParaRPr lang="en-US" dirty="0"/>
          </a:p>
        </p:txBody>
      </p:sp>
    </p:spTree>
    <p:extLst>
      <p:ext uri="{BB962C8B-B14F-4D97-AF65-F5344CB8AC3E}">
        <p14:creationId xmlns:p14="http://schemas.microsoft.com/office/powerpoint/2010/main" val="8791218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Content Placeholder 30" descr="weak_pass_all_events.jpeg"/>
          <p:cNvPicPr>
            <a:picLocks noGrp="1" noChangeAspect="1"/>
          </p:cNvPicPr>
          <p:nvPr>
            <p:ph idx="1"/>
          </p:nvPr>
        </p:nvPicPr>
        <p:blipFill>
          <a:blip r:embed="rId3" cstate="print"/>
          <a:stretch>
            <a:fillRect/>
          </a:stretch>
        </p:blipFill>
        <p:spPr>
          <a:xfrm>
            <a:off x="0" y="1020055"/>
            <a:ext cx="9144000" cy="5474979"/>
          </a:xfrm>
          <a:ln>
            <a:solidFill>
              <a:srgbClr val="000000"/>
            </a:solidFill>
          </a:ln>
        </p:spPr>
      </p:pic>
      <p:sp>
        <p:nvSpPr>
          <p:cNvPr id="2" name="Title 1"/>
          <p:cNvSpPr>
            <a:spLocks noGrp="1"/>
          </p:cNvSpPr>
          <p:nvPr>
            <p:ph type="title"/>
          </p:nvPr>
        </p:nvSpPr>
        <p:spPr/>
        <p:txBody>
          <a:bodyPr/>
          <a:lstStyle/>
          <a:p>
            <a:r>
              <a:rPr lang="en-US" dirty="0" smtClean="0"/>
              <a:t>Identify Slow and Low Data Exfiltration </a:t>
            </a:r>
            <a:endParaRPr lang="en-US" sz="3200" dirty="0"/>
          </a:p>
        </p:txBody>
      </p:sp>
      <p:sp>
        <p:nvSpPr>
          <p:cNvPr id="5" name="TextBox 4"/>
          <p:cNvSpPr txBox="1"/>
          <p:nvPr/>
        </p:nvSpPr>
        <p:spPr>
          <a:xfrm>
            <a:off x="2608026" y="2564895"/>
            <a:ext cx="2237361" cy="923330"/>
          </a:xfrm>
          <a:prstGeom prst="rect">
            <a:avLst/>
          </a:prstGeom>
          <a:solidFill>
            <a:srgbClr val="A50026"/>
          </a:solidFill>
          <a:ln>
            <a:solidFill>
              <a:srgbClr val="A50026"/>
            </a:solidFill>
          </a:ln>
        </p:spPr>
        <p:style>
          <a:lnRef idx="0">
            <a:schemeClr val="accent6"/>
          </a:lnRef>
          <a:fillRef idx="3">
            <a:schemeClr val="accent6"/>
          </a:fillRef>
          <a:effectRef idx="3">
            <a:schemeClr val="accent6"/>
          </a:effectRef>
          <a:fontRef idx="minor">
            <a:schemeClr val="lt1"/>
          </a:fontRef>
        </p:style>
        <p:txBody>
          <a:bodyPr wrap="none">
            <a:spAutoFit/>
          </a:bodyPr>
          <a:lstStyle/>
          <a:p>
            <a:pPr algn="ctr">
              <a:defRPr/>
            </a:pPr>
            <a:r>
              <a:rPr lang="en-US" sz="1800" b="1" dirty="0" smtClean="0">
                <a:solidFill>
                  <a:srgbClr val="FFFFFF"/>
                </a:solidFill>
              </a:rPr>
              <a:t>Associated Events</a:t>
            </a:r>
            <a:br>
              <a:rPr lang="en-US" sz="1800" b="1" dirty="0" smtClean="0">
                <a:solidFill>
                  <a:srgbClr val="FFFFFF"/>
                </a:solidFill>
              </a:rPr>
            </a:br>
            <a:r>
              <a:rPr lang="en-US" sz="1800" b="1" dirty="0" smtClean="0">
                <a:solidFill>
                  <a:srgbClr val="FFFFFF"/>
                </a:solidFill>
              </a:rPr>
              <a:t>Filtered by IP</a:t>
            </a:r>
          </a:p>
          <a:p>
            <a:pPr algn="ctr">
              <a:defRPr/>
            </a:pPr>
            <a:r>
              <a:rPr lang="en-US" sz="1800" b="1" dirty="0" smtClean="0">
                <a:solidFill>
                  <a:srgbClr val="FFFFFF"/>
                </a:solidFill>
              </a:rPr>
              <a:t>Normalized</a:t>
            </a:r>
            <a:endParaRPr lang="en-US" sz="1800" b="1" dirty="0">
              <a:solidFill>
                <a:srgbClr val="FFFFFF"/>
              </a:solidFill>
            </a:endParaRPr>
          </a:p>
        </p:txBody>
      </p:sp>
      <p:cxnSp>
        <p:nvCxnSpPr>
          <p:cNvPr id="6" name="Straight Arrow Connector 5"/>
          <p:cNvCxnSpPr>
            <a:stCxn id="5" idx="0"/>
          </p:cNvCxnSpPr>
          <p:nvPr/>
        </p:nvCxnSpPr>
        <p:spPr bwMode="auto">
          <a:xfrm flipH="1" flipV="1">
            <a:off x="1403616" y="1816005"/>
            <a:ext cx="2323091" cy="748890"/>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9" name="Straight Arrow Connector 8"/>
          <p:cNvCxnSpPr>
            <a:stCxn id="5" idx="0"/>
          </p:cNvCxnSpPr>
          <p:nvPr/>
        </p:nvCxnSpPr>
        <p:spPr bwMode="auto">
          <a:xfrm flipH="1" flipV="1">
            <a:off x="3477469" y="2219253"/>
            <a:ext cx="249238" cy="345642"/>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12" name="Straight Arrow Connector 11"/>
          <p:cNvCxnSpPr>
            <a:stCxn id="5" idx="0"/>
          </p:cNvCxnSpPr>
          <p:nvPr/>
        </p:nvCxnSpPr>
        <p:spPr bwMode="auto">
          <a:xfrm flipV="1">
            <a:off x="3726707" y="2161647"/>
            <a:ext cx="1939829" cy="403248"/>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23" name="Straight Arrow Connector 22"/>
          <p:cNvCxnSpPr>
            <a:endCxn id="5" idx="1"/>
          </p:cNvCxnSpPr>
          <p:nvPr/>
        </p:nvCxnSpPr>
        <p:spPr bwMode="auto">
          <a:xfrm flipV="1">
            <a:off x="481903" y="3026560"/>
            <a:ext cx="2126123" cy="575262"/>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3" name="Footer Placeholder 2"/>
          <p:cNvSpPr>
            <a:spLocks noGrp="1"/>
          </p:cNvSpPr>
          <p:nvPr>
            <p:ph type="ftr" sz="quarter" idx="3"/>
          </p:nvPr>
        </p:nvSpPr>
        <p:spPr/>
        <p:txBody>
          <a:bodyPr/>
          <a:lstStyle/>
          <a:p>
            <a:pPr algn="r"/>
            <a:r>
              <a:rPr lang="en-US" dirty="0" smtClean="0"/>
              <a:t>SIEM Workflow</a:t>
            </a:r>
            <a:endParaRPr lang="en-US" dirty="0"/>
          </a:p>
        </p:txBody>
      </p:sp>
    </p:spTree>
    <p:extLst>
      <p:ext uri="{BB962C8B-B14F-4D97-AF65-F5344CB8AC3E}">
        <p14:creationId xmlns:p14="http://schemas.microsoft.com/office/powerpoint/2010/main" val="41365628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Content Placeholder 30" descr="weak_pass_all_events.jpeg"/>
          <p:cNvPicPr>
            <a:picLocks noGrp="1" noChangeAspect="1"/>
          </p:cNvPicPr>
          <p:nvPr>
            <p:ph idx="1"/>
          </p:nvPr>
        </p:nvPicPr>
        <p:blipFill>
          <a:blip r:embed="rId3" cstate="print"/>
          <a:stretch>
            <a:fillRect/>
          </a:stretch>
        </p:blipFill>
        <p:spPr>
          <a:xfrm>
            <a:off x="0" y="1020055"/>
            <a:ext cx="9144000" cy="5474979"/>
          </a:xfrm>
          <a:ln>
            <a:solidFill>
              <a:srgbClr val="000000"/>
            </a:solidFill>
          </a:ln>
        </p:spPr>
      </p:pic>
      <p:sp>
        <p:nvSpPr>
          <p:cNvPr id="2" name="Title 1"/>
          <p:cNvSpPr>
            <a:spLocks noGrp="1"/>
          </p:cNvSpPr>
          <p:nvPr>
            <p:ph type="title"/>
          </p:nvPr>
        </p:nvSpPr>
        <p:spPr/>
        <p:txBody>
          <a:bodyPr/>
          <a:lstStyle/>
          <a:p>
            <a:r>
              <a:rPr lang="en-US" dirty="0" smtClean="0"/>
              <a:t>Identify Slow and Low Data Exfiltration </a:t>
            </a:r>
            <a:endParaRPr lang="en-US" sz="3200" dirty="0"/>
          </a:p>
        </p:txBody>
      </p:sp>
      <p:sp>
        <p:nvSpPr>
          <p:cNvPr id="5" name="TextBox 4"/>
          <p:cNvSpPr txBox="1"/>
          <p:nvPr/>
        </p:nvSpPr>
        <p:spPr>
          <a:xfrm>
            <a:off x="2670969" y="2564895"/>
            <a:ext cx="2111475" cy="923330"/>
          </a:xfrm>
          <a:prstGeom prst="rect">
            <a:avLst/>
          </a:prstGeom>
          <a:solidFill>
            <a:srgbClr val="FF9900"/>
          </a:solidFill>
          <a:ln/>
        </p:spPr>
        <p:style>
          <a:lnRef idx="0">
            <a:schemeClr val="accent6"/>
          </a:lnRef>
          <a:fillRef idx="3">
            <a:schemeClr val="accent6"/>
          </a:fillRef>
          <a:effectRef idx="3">
            <a:schemeClr val="accent6"/>
          </a:effectRef>
          <a:fontRef idx="minor">
            <a:schemeClr val="lt1"/>
          </a:fontRef>
        </p:style>
        <p:txBody>
          <a:bodyPr wrap="none">
            <a:spAutoFit/>
          </a:bodyPr>
          <a:lstStyle/>
          <a:p>
            <a:pPr algn="ctr">
              <a:defRPr/>
            </a:pPr>
            <a:r>
              <a:rPr lang="en-US" sz="1800" b="1" dirty="0" smtClean="0">
                <a:solidFill>
                  <a:schemeClr val="tx1"/>
                </a:solidFill>
              </a:rPr>
              <a:t>Associated Events</a:t>
            </a:r>
            <a:r>
              <a:rPr lang="en-US" sz="1800" b="1" dirty="0" smtClean="0"/>
              <a:t/>
            </a:r>
            <a:br>
              <a:rPr lang="en-US" sz="1800" b="1" dirty="0" smtClean="0"/>
            </a:br>
            <a:r>
              <a:rPr lang="en-US" sz="1800" b="1" dirty="0" smtClean="0">
                <a:solidFill>
                  <a:schemeClr val="accent3"/>
                </a:solidFill>
              </a:rPr>
              <a:t>Filtered by IP</a:t>
            </a:r>
          </a:p>
          <a:p>
            <a:pPr algn="ctr">
              <a:defRPr/>
            </a:pPr>
            <a:r>
              <a:rPr lang="en-US" sz="1800" b="1" dirty="0" smtClean="0">
                <a:solidFill>
                  <a:schemeClr val="accent3"/>
                </a:solidFill>
              </a:rPr>
              <a:t>Normalized</a:t>
            </a:r>
            <a:endParaRPr lang="en-US" sz="1800" b="1" dirty="0">
              <a:solidFill>
                <a:schemeClr val="accent3"/>
              </a:solidFill>
            </a:endParaRPr>
          </a:p>
        </p:txBody>
      </p:sp>
      <p:cxnSp>
        <p:nvCxnSpPr>
          <p:cNvPr id="23" name="Straight Arrow Connector 22"/>
          <p:cNvCxnSpPr>
            <a:endCxn id="5" idx="1"/>
          </p:cNvCxnSpPr>
          <p:nvPr/>
        </p:nvCxnSpPr>
        <p:spPr bwMode="auto">
          <a:xfrm flipV="1">
            <a:off x="481903" y="3026560"/>
            <a:ext cx="2189066" cy="575261"/>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2633839" y="2564895"/>
            <a:ext cx="2185740" cy="923330"/>
          </a:xfrm>
          <a:prstGeom prst="rect">
            <a:avLst/>
          </a:prstGeom>
          <a:solidFill>
            <a:srgbClr val="A50026"/>
          </a:solidFill>
          <a:ln>
            <a:solidFill>
              <a:srgbClr val="A50026"/>
            </a:solidFill>
          </a:ln>
        </p:spPr>
        <p:style>
          <a:lnRef idx="0">
            <a:schemeClr val="accent6"/>
          </a:lnRef>
          <a:fillRef idx="3">
            <a:schemeClr val="accent6"/>
          </a:fillRef>
          <a:effectRef idx="3">
            <a:schemeClr val="accent6"/>
          </a:effectRef>
          <a:fontRef idx="minor">
            <a:schemeClr val="lt1"/>
          </a:fontRef>
        </p:style>
        <p:txBody>
          <a:bodyPr wrap="none">
            <a:spAutoFit/>
          </a:bodyPr>
          <a:lstStyle/>
          <a:p>
            <a:pPr algn="ctr">
              <a:defRPr/>
            </a:pPr>
            <a:r>
              <a:rPr lang="en-US" sz="1800" b="1" dirty="0" smtClean="0">
                <a:solidFill>
                  <a:srgbClr val="FFFFFF"/>
                </a:solidFill>
              </a:rPr>
              <a:t>Interesting Events</a:t>
            </a:r>
            <a:br>
              <a:rPr lang="en-US" sz="1800" b="1" dirty="0" smtClean="0">
                <a:solidFill>
                  <a:srgbClr val="FFFFFF"/>
                </a:solidFill>
              </a:rPr>
            </a:br>
            <a:r>
              <a:rPr lang="en-US" sz="1800" b="1" dirty="0" smtClean="0">
                <a:solidFill>
                  <a:srgbClr val="FFFFFF"/>
                </a:solidFill>
              </a:rPr>
              <a:t>Large File</a:t>
            </a:r>
            <a:br>
              <a:rPr lang="en-US" sz="1800" b="1" dirty="0" smtClean="0">
                <a:solidFill>
                  <a:srgbClr val="FFFFFF"/>
                </a:solidFill>
              </a:rPr>
            </a:br>
            <a:r>
              <a:rPr lang="en-US" sz="1800" b="1" dirty="0" smtClean="0">
                <a:solidFill>
                  <a:srgbClr val="FFFFFF"/>
                </a:solidFill>
              </a:rPr>
              <a:t>Transfer</a:t>
            </a:r>
            <a:endParaRPr lang="en-US" sz="1800" b="1" dirty="0">
              <a:solidFill>
                <a:srgbClr val="FFFFFF"/>
              </a:solidFill>
            </a:endParaRPr>
          </a:p>
        </p:txBody>
      </p:sp>
      <p:cxnSp>
        <p:nvCxnSpPr>
          <p:cNvPr id="26" name="Straight Arrow Connector 25"/>
          <p:cNvCxnSpPr>
            <a:stCxn id="25" idx="0"/>
          </p:cNvCxnSpPr>
          <p:nvPr/>
        </p:nvCxnSpPr>
        <p:spPr bwMode="auto">
          <a:xfrm flipV="1">
            <a:off x="3726709" y="2276881"/>
            <a:ext cx="2919146" cy="288014"/>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15" name="Rectangle 14"/>
          <p:cNvSpPr/>
          <p:nvPr/>
        </p:nvSpPr>
        <p:spPr bwMode="auto">
          <a:xfrm>
            <a:off x="6703459" y="2161646"/>
            <a:ext cx="1382568" cy="230428"/>
          </a:xfrm>
          <a:prstGeom prst="rect">
            <a:avLst/>
          </a:prstGeom>
          <a:noFill/>
          <a:ln w="381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p:txBody>
      </p:sp>
      <p:sp>
        <p:nvSpPr>
          <p:cNvPr id="3" name="Footer Placeholder 2"/>
          <p:cNvSpPr>
            <a:spLocks noGrp="1"/>
          </p:cNvSpPr>
          <p:nvPr>
            <p:ph type="ftr" sz="quarter" idx="3"/>
          </p:nvPr>
        </p:nvSpPr>
        <p:spPr/>
        <p:txBody>
          <a:bodyPr/>
          <a:lstStyle/>
          <a:p>
            <a:pPr algn="r"/>
            <a:r>
              <a:rPr lang="en-US" dirty="0" smtClean="0"/>
              <a:t>SIEM Workflow</a:t>
            </a:r>
            <a:endParaRPr lang="en-US" dirty="0"/>
          </a:p>
        </p:txBody>
      </p:sp>
    </p:spTree>
    <p:extLst>
      <p:ext uri="{BB962C8B-B14F-4D97-AF65-F5344CB8AC3E}">
        <p14:creationId xmlns:p14="http://schemas.microsoft.com/office/powerpoint/2010/main" val="389850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pPr eaLnBrk="1" hangingPunct="1"/>
            <a:r>
              <a:rPr lang="en-US" dirty="0" smtClean="0"/>
              <a:t>Module Topics</a:t>
            </a:r>
          </a:p>
        </p:txBody>
      </p:sp>
      <p:sp>
        <p:nvSpPr>
          <p:cNvPr id="31746" name="Rectangle 3"/>
          <p:cNvSpPr>
            <a:spLocks noGrp="1" noChangeArrowheads="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lvl="1" eaLnBrk="1" hangingPunct="1">
              <a:buFont typeface="Arial" charset="0"/>
              <a:buChar char="•"/>
            </a:pPr>
            <a:r>
              <a:rPr lang="en-US" sz="2800" dirty="0" smtClean="0">
                <a:latin typeface="Arial" charset="0"/>
                <a:cs typeface="Arial" charset="0"/>
              </a:rPr>
              <a:t>SIEM Workflows and Views</a:t>
            </a:r>
          </a:p>
          <a:p>
            <a:pPr lvl="1" eaLnBrk="1" hangingPunct="1">
              <a:buFont typeface="Arial" charset="0"/>
              <a:buChar char="•"/>
            </a:pPr>
            <a:r>
              <a:rPr lang="en-US" sz="2800" dirty="0" smtClean="0">
                <a:latin typeface="Arial" charset="0"/>
                <a:cs typeface="Arial" charset="0"/>
              </a:rPr>
              <a:t>Example Investigation </a:t>
            </a:r>
          </a:p>
          <a:p>
            <a:pPr lvl="1" eaLnBrk="1" hangingPunct="1">
              <a:buFont typeface="Arial" charset="0"/>
              <a:buChar char="•"/>
            </a:pPr>
            <a:r>
              <a:rPr lang="en-US" sz="2800" dirty="0" smtClean="0">
                <a:latin typeface="Arial" charset="0"/>
                <a:cs typeface="Arial" charset="0"/>
              </a:rPr>
              <a:t>Case Management</a:t>
            </a:r>
          </a:p>
          <a:p>
            <a:pPr lvl="1" eaLnBrk="1" hangingPunct="1">
              <a:buFont typeface="Arial" charset="0"/>
              <a:buChar char="•"/>
            </a:pPr>
            <a:r>
              <a:rPr lang="en-US" sz="2800" dirty="0" smtClean="0">
                <a:latin typeface="Arial" charset="0"/>
                <a:cs typeface="Arial" charset="0"/>
              </a:rPr>
              <a:t>Event Forwarding</a:t>
            </a:r>
          </a:p>
          <a:p>
            <a:pPr lvl="1" eaLnBrk="1" hangingPunct="1">
              <a:buFont typeface="Arial" charset="0"/>
              <a:buChar char="•"/>
            </a:pPr>
            <a:r>
              <a:rPr lang="en-US" sz="2800" dirty="0" smtClean="0">
                <a:latin typeface="Arial" charset="0"/>
                <a:cs typeface="Arial" charset="0"/>
              </a:rPr>
              <a:t>Watchlists</a:t>
            </a:r>
            <a:endParaRPr lang="en-US" sz="2800" dirty="0" smtClean="0">
              <a:latin typeface="Arial" charset="0"/>
              <a:cs typeface="Arial" charset="0"/>
            </a:endParaRPr>
          </a:p>
          <a:p>
            <a:pPr eaLnBrk="1" hangingPunct="1"/>
            <a:endParaRPr lang="en-US" sz="3200" dirty="0" smtClean="0">
              <a:latin typeface="Arial" charset="0"/>
              <a:cs typeface="Arial" charset="0"/>
            </a:endParaRPr>
          </a:p>
        </p:txBody>
      </p:sp>
      <p:sp>
        <p:nvSpPr>
          <p:cNvPr id="7" name="Footer Placeholder 6"/>
          <p:cNvSpPr>
            <a:spLocks noGrp="1"/>
          </p:cNvSpPr>
          <p:nvPr>
            <p:ph type="ftr" sz="quarter" idx="3"/>
          </p:nvPr>
        </p:nvSpPr>
        <p:spPr/>
        <p:txBody>
          <a:bodyPr/>
          <a:lstStyle/>
          <a:p>
            <a:pPr algn="r"/>
            <a:r>
              <a:rPr lang="en-US" dirty="0" smtClean="0"/>
              <a:t>SIEM Workflow</a:t>
            </a:r>
            <a:endParaRPr lang="en-US" dirty="0"/>
          </a:p>
        </p:txBody>
      </p:sp>
      <p:pic>
        <p:nvPicPr>
          <p:cNvPr id="31747" name="Picture 3"/>
          <p:cNvPicPr>
            <a:picLocks noChangeAspect="1" noChangeArrowheads="1"/>
          </p:cNvPicPr>
          <p:nvPr/>
        </p:nvPicPr>
        <p:blipFill>
          <a:blip r:embed="rId3" cstate="print"/>
          <a:srcRect/>
          <a:stretch>
            <a:fillRect/>
          </a:stretch>
        </p:blipFill>
        <p:spPr bwMode="auto">
          <a:xfrm>
            <a:off x="6096000" y="3186816"/>
            <a:ext cx="2438400" cy="326340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Content Placeholder 30" descr="weak_pass_all_events.jpeg"/>
          <p:cNvPicPr>
            <a:picLocks noGrp="1" noChangeAspect="1"/>
          </p:cNvPicPr>
          <p:nvPr>
            <p:ph idx="1"/>
          </p:nvPr>
        </p:nvPicPr>
        <p:blipFill>
          <a:blip r:embed="rId3" cstate="print"/>
          <a:stretch>
            <a:fillRect/>
          </a:stretch>
        </p:blipFill>
        <p:spPr>
          <a:xfrm>
            <a:off x="0" y="1020055"/>
            <a:ext cx="9144000" cy="5474979"/>
          </a:xfrm>
          <a:ln>
            <a:solidFill>
              <a:srgbClr val="000000"/>
            </a:solidFill>
          </a:ln>
        </p:spPr>
      </p:pic>
      <p:sp>
        <p:nvSpPr>
          <p:cNvPr id="2" name="Title 1"/>
          <p:cNvSpPr>
            <a:spLocks noGrp="1"/>
          </p:cNvSpPr>
          <p:nvPr>
            <p:ph type="title"/>
          </p:nvPr>
        </p:nvSpPr>
        <p:spPr/>
        <p:txBody>
          <a:bodyPr/>
          <a:lstStyle/>
          <a:p>
            <a:r>
              <a:rPr lang="en-US" dirty="0" smtClean="0"/>
              <a:t>Identify Slow and Low Data Exfiltration </a:t>
            </a:r>
            <a:endParaRPr lang="en-US" sz="3200" dirty="0"/>
          </a:p>
        </p:txBody>
      </p:sp>
      <p:cxnSp>
        <p:nvCxnSpPr>
          <p:cNvPr id="23" name="Straight Arrow Connector 22"/>
          <p:cNvCxnSpPr/>
          <p:nvPr/>
        </p:nvCxnSpPr>
        <p:spPr bwMode="auto">
          <a:xfrm flipV="1">
            <a:off x="481903" y="3026560"/>
            <a:ext cx="2189066" cy="575261"/>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bwMode="auto">
          <a:xfrm rot="5400000" flipH="1" flipV="1">
            <a:off x="5042275" y="961315"/>
            <a:ext cx="288014" cy="2919146"/>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32" name="TextBox 31"/>
          <p:cNvSpPr txBox="1"/>
          <p:nvPr/>
        </p:nvSpPr>
        <p:spPr>
          <a:xfrm>
            <a:off x="2693024" y="2564895"/>
            <a:ext cx="2083285" cy="923330"/>
          </a:xfrm>
          <a:prstGeom prst="rect">
            <a:avLst/>
          </a:prstGeom>
          <a:solidFill>
            <a:srgbClr val="A50026"/>
          </a:solidFill>
          <a:ln>
            <a:solidFill>
              <a:srgbClr val="A50026"/>
            </a:solidFill>
          </a:ln>
        </p:spPr>
        <p:style>
          <a:lnRef idx="0">
            <a:schemeClr val="accent6"/>
          </a:lnRef>
          <a:fillRef idx="3">
            <a:schemeClr val="accent6"/>
          </a:fillRef>
          <a:effectRef idx="3">
            <a:schemeClr val="accent6"/>
          </a:effectRef>
          <a:fontRef idx="minor">
            <a:schemeClr val="lt1"/>
          </a:fontRef>
        </p:style>
        <p:txBody>
          <a:bodyPr wrap="none">
            <a:spAutoFit/>
          </a:bodyPr>
          <a:lstStyle/>
          <a:p>
            <a:pPr algn="ctr">
              <a:defRPr/>
            </a:pPr>
            <a:r>
              <a:rPr lang="en-US" sz="1800" b="1" dirty="0" smtClean="0">
                <a:solidFill>
                  <a:srgbClr val="FFFFFF"/>
                </a:solidFill>
              </a:rPr>
              <a:t>Investigate Event</a:t>
            </a:r>
            <a:br>
              <a:rPr lang="en-US" sz="1800" b="1" dirty="0" smtClean="0">
                <a:solidFill>
                  <a:srgbClr val="FFFFFF"/>
                </a:solidFill>
              </a:rPr>
            </a:br>
            <a:r>
              <a:rPr lang="en-US" sz="1800" b="1" dirty="0" smtClean="0">
                <a:solidFill>
                  <a:srgbClr val="FFFFFF"/>
                </a:solidFill>
              </a:rPr>
              <a:t>Large File</a:t>
            </a:r>
            <a:br>
              <a:rPr lang="en-US" sz="1800" b="1" dirty="0" smtClean="0">
                <a:solidFill>
                  <a:srgbClr val="FFFFFF"/>
                </a:solidFill>
              </a:rPr>
            </a:br>
            <a:r>
              <a:rPr lang="en-US" sz="1800" b="1" dirty="0" smtClean="0">
                <a:solidFill>
                  <a:srgbClr val="FFFFFF"/>
                </a:solidFill>
              </a:rPr>
              <a:t>Transfer</a:t>
            </a:r>
            <a:endParaRPr lang="en-US" sz="1800" b="1" dirty="0">
              <a:solidFill>
                <a:srgbClr val="FFFFFF"/>
              </a:solidFill>
            </a:endParaRPr>
          </a:p>
        </p:txBody>
      </p:sp>
      <p:cxnSp>
        <p:nvCxnSpPr>
          <p:cNvPr id="33" name="Straight Arrow Connector 32"/>
          <p:cNvCxnSpPr>
            <a:stCxn id="32" idx="3"/>
          </p:cNvCxnSpPr>
          <p:nvPr/>
        </p:nvCxnSpPr>
        <p:spPr bwMode="auto">
          <a:xfrm>
            <a:off x="4776309" y="3026560"/>
            <a:ext cx="4173823" cy="344833"/>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36" name="Straight Arrow Connector 35"/>
          <p:cNvCxnSpPr>
            <a:stCxn id="32" idx="2"/>
          </p:cNvCxnSpPr>
          <p:nvPr/>
        </p:nvCxnSpPr>
        <p:spPr bwMode="auto">
          <a:xfrm flipH="1">
            <a:off x="3707895" y="3488225"/>
            <a:ext cx="26772" cy="574452"/>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16" name="Rectangle 15"/>
          <p:cNvSpPr/>
          <p:nvPr/>
        </p:nvSpPr>
        <p:spPr bwMode="auto">
          <a:xfrm>
            <a:off x="6703459" y="2161646"/>
            <a:ext cx="1382568" cy="230428"/>
          </a:xfrm>
          <a:prstGeom prst="rect">
            <a:avLst/>
          </a:prstGeom>
          <a:solidFill>
            <a:schemeClr val="bg1">
              <a:alpha val="20000"/>
            </a:schemeClr>
          </a:solidFill>
          <a:ln w="381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p:txBody>
      </p:sp>
      <p:sp>
        <p:nvSpPr>
          <p:cNvPr id="3" name="Footer Placeholder 2"/>
          <p:cNvSpPr>
            <a:spLocks noGrp="1"/>
          </p:cNvSpPr>
          <p:nvPr>
            <p:ph type="ftr" sz="quarter" idx="3"/>
          </p:nvPr>
        </p:nvSpPr>
        <p:spPr/>
        <p:txBody>
          <a:bodyPr/>
          <a:lstStyle/>
          <a:p>
            <a:pPr algn="r"/>
            <a:r>
              <a:rPr lang="en-US" dirty="0" smtClean="0"/>
              <a:t>SIEM Workflow</a:t>
            </a:r>
            <a:endParaRPr lang="en-US" dirty="0"/>
          </a:p>
        </p:txBody>
      </p:sp>
    </p:spTree>
    <p:extLst>
      <p:ext uri="{BB962C8B-B14F-4D97-AF65-F5344CB8AC3E}">
        <p14:creationId xmlns:p14="http://schemas.microsoft.com/office/powerpoint/2010/main" val="20204259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expaned_view_weak.jpeg"/>
          <p:cNvPicPr>
            <a:picLocks noGrp="1" noChangeAspect="1"/>
          </p:cNvPicPr>
          <p:nvPr>
            <p:ph idx="1"/>
          </p:nvPr>
        </p:nvPicPr>
        <p:blipFill>
          <a:blip r:embed="rId3" cstate="print"/>
          <a:stretch>
            <a:fillRect/>
          </a:stretch>
        </p:blipFill>
        <p:spPr>
          <a:xfrm>
            <a:off x="152779" y="966755"/>
            <a:ext cx="8834640" cy="5400202"/>
          </a:xfrm>
          <a:ln>
            <a:solidFill>
              <a:srgbClr val="000000"/>
            </a:solidFill>
          </a:ln>
        </p:spPr>
      </p:pic>
      <p:sp>
        <p:nvSpPr>
          <p:cNvPr id="2" name="Title 1"/>
          <p:cNvSpPr>
            <a:spLocks noGrp="1"/>
          </p:cNvSpPr>
          <p:nvPr>
            <p:ph type="title"/>
          </p:nvPr>
        </p:nvSpPr>
        <p:spPr/>
        <p:txBody>
          <a:bodyPr/>
          <a:lstStyle/>
          <a:p>
            <a:r>
              <a:rPr lang="en-US" sz="2800" dirty="0" smtClean="0"/>
              <a:t>Identify Slow and Low Data Exfiltration </a:t>
            </a:r>
            <a:endParaRPr lang="en-US" dirty="0"/>
          </a:p>
        </p:txBody>
      </p:sp>
      <p:sp>
        <p:nvSpPr>
          <p:cNvPr id="5" name="TextBox 4"/>
          <p:cNvSpPr txBox="1"/>
          <p:nvPr/>
        </p:nvSpPr>
        <p:spPr>
          <a:xfrm>
            <a:off x="5527689" y="3486607"/>
            <a:ext cx="2082947" cy="923330"/>
          </a:xfrm>
          <a:prstGeom prst="rect">
            <a:avLst/>
          </a:prstGeom>
          <a:solidFill>
            <a:srgbClr val="A50026"/>
          </a:solidFill>
          <a:ln>
            <a:solidFill>
              <a:srgbClr val="A50026"/>
            </a:solidFill>
          </a:ln>
        </p:spPr>
        <p:style>
          <a:lnRef idx="0">
            <a:schemeClr val="accent6"/>
          </a:lnRef>
          <a:fillRef idx="3">
            <a:schemeClr val="accent6"/>
          </a:fillRef>
          <a:effectRef idx="3">
            <a:schemeClr val="accent6"/>
          </a:effectRef>
          <a:fontRef idx="minor">
            <a:schemeClr val="lt1"/>
          </a:fontRef>
        </p:style>
        <p:txBody>
          <a:bodyPr wrap="none">
            <a:spAutoFit/>
          </a:bodyPr>
          <a:lstStyle/>
          <a:p>
            <a:pPr algn="ctr">
              <a:defRPr/>
            </a:pPr>
            <a:r>
              <a:rPr lang="en-US" sz="1800" b="1" dirty="0" smtClean="0">
                <a:solidFill>
                  <a:srgbClr val="FFFFFF"/>
                </a:solidFill>
              </a:rPr>
              <a:t>Geo-IP</a:t>
            </a:r>
            <a:br>
              <a:rPr lang="en-US" sz="1800" b="1" dirty="0" smtClean="0">
                <a:solidFill>
                  <a:srgbClr val="FFFFFF"/>
                </a:solidFill>
              </a:rPr>
            </a:br>
            <a:r>
              <a:rPr lang="en-US" sz="1800" b="1" dirty="0" smtClean="0">
                <a:solidFill>
                  <a:srgbClr val="FFFFFF"/>
                </a:solidFill>
              </a:rPr>
              <a:t>Large File</a:t>
            </a:r>
            <a:br>
              <a:rPr lang="en-US" sz="1800" b="1" dirty="0" smtClean="0">
                <a:solidFill>
                  <a:srgbClr val="FFFFFF"/>
                </a:solidFill>
              </a:rPr>
            </a:br>
            <a:r>
              <a:rPr lang="en-US" sz="1800" b="1" dirty="0" smtClean="0">
                <a:solidFill>
                  <a:srgbClr val="FFFFFF"/>
                </a:solidFill>
              </a:rPr>
              <a:t>Transfer to China</a:t>
            </a:r>
            <a:endParaRPr lang="en-US" sz="1800" b="1" dirty="0">
              <a:solidFill>
                <a:srgbClr val="FFFFFF"/>
              </a:solidFill>
            </a:endParaRPr>
          </a:p>
        </p:txBody>
      </p:sp>
      <p:cxnSp>
        <p:nvCxnSpPr>
          <p:cNvPr id="6" name="Straight Arrow Connector 5"/>
          <p:cNvCxnSpPr/>
          <p:nvPr/>
        </p:nvCxnSpPr>
        <p:spPr bwMode="auto">
          <a:xfrm rot="10800000" flipV="1">
            <a:off x="3189432" y="3889854"/>
            <a:ext cx="2304280" cy="345643"/>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bwMode="auto">
          <a:xfrm>
            <a:off x="3362255" y="1816004"/>
            <a:ext cx="2189064" cy="1670603"/>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8" name="Rectangle 7"/>
          <p:cNvSpPr/>
          <p:nvPr/>
        </p:nvSpPr>
        <p:spPr bwMode="auto">
          <a:xfrm>
            <a:off x="1288401" y="4062676"/>
            <a:ext cx="1843424" cy="518463"/>
          </a:xfrm>
          <a:prstGeom prst="rect">
            <a:avLst/>
          </a:prstGeom>
          <a:noFill/>
          <a:ln w="381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FFFFFF"/>
              </a:solidFill>
              <a:effectLst/>
              <a:latin typeface="Arial" charset="0"/>
            </a:endParaRPr>
          </a:p>
        </p:txBody>
      </p:sp>
      <p:sp>
        <p:nvSpPr>
          <p:cNvPr id="3" name="Footer Placeholder 2"/>
          <p:cNvSpPr>
            <a:spLocks noGrp="1"/>
          </p:cNvSpPr>
          <p:nvPr>
            <p:ph type="ftr" sz="quarter" idx="3"/>
          </p:nvPr>
        </p:nvSpPr>
        <p:spPr/>
        <p:txBody>
          <a:bodyPr/>
          <a:lstStyle/>
          <a:p>
            <a:pPr algn="r"/>
            <a:r>
              <a:rPr lang="en-US" dirty="0" smtClean="0"/>
              <a:t>SIEM Workflow</a:t>
            </a:r>
            <a:endParaRPr lang="en-US" dirty="0"/>
          </a:p>
        </p:txBody>
      </p:sp>
    </p:spTree>
    <p:extLst>
      <p:ext uri="{BB962C8B-B14F-4D97-AF65-F5344CB8AC3E}">
        <p14:creationId xmlns:p14="http://schemas.microsoft.com/office/powerpoint/2010/main" val="40715513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expaned_view_weak1.jpeg"/>
          <p:cNvPicPr>
            <a:picLocks noGrp="1" noChangeAspect="1"/>
          </p:cNvPicPr>
          <p:nvPr>
            <p:ph idx="1"/>
          </p:nvPr>
        </p:nvPicPr>
        <p:blipFill>
          <a:blip r:embed="rId3" cstate="print"/>
          <a:stretch>
            <a:fillRect/>
          </a:stretch>
        </p:blipFill>
        <p:spPr>
          <a:xfrm>
            <a:off x="193868" y="960005"/>
            <a:ext cx="8822828" cy="5406952"/>
          </a:xfrm>
          <a:ln>
            <a:solidFill>
              <a:srgbClr val="000000"/>
            </a:solidFill>
          </a:ln>
        </p:spPr>
      </p:pic>
      <p:sp>
        <p:nvSpPr>
          <p:cNvPr id="2" name="Title 1"/>
          <p:cNvSpPr>
            <a:spLocks noGrp="1"/>
          </p:cNvSpPr>
          <p:nvPr>
            <p:ph type="title"/>
          </p:nvPr>
        </p:nvSpPr>
        <p:spPr/>
        <p:txBody>
          <a:bodyPr/>
          <a:lstStyle/>
          <a:p>
            <a:r>
              <a:rPr lang="en-US" sz="2800" dirty="0" smtClean="0"/>
              <a:t>Identify Slow and Low Data Exfiltration </a:t>
            </a:r>
            <a:endParaRPr lang="en-US" dirty="0"/>
          </a:p>
        </p:txBody>
      </p:sp>
      <p:sp>
        <p:nvSpPr>
          <p:cNvPr id="5" name="TextBox 4"/>
          <p:cNvSpPr txBox="1"/>
          <p:nvPr/>
        </p:nvSpPr>
        <p:spPr>
          <a:xfrm>
            <a:off x="5514670" y="3486607"/>
            <a:ext cx="2108983" cy="1200329"/>
          </a:xfrm>
          <a:prstGeom prst="rect">
            <a:avLst/>
          </a:prstGeom>
          <a:solidFill>
            <a:srgbClr val="A50026"/>
          </a:solidFill>
          <a:ln>
            <a:solidFill>
              <a:srgbClr val="A50026"/>
            </a:solidFill>
          </a:ln>
        </p:spPr>
        <p:style>
          <a:lnRef idx="0">
            <a:schemeClr val="accent6"/>
          </a:lnRef>
          <a:fillRef idx="3">
            <a:schemeClr val="accent6"/>
          </a:fillRef>
          <a:effectRef idx="3">
            <a:schemeClr val="accent6"/>
          </a:effectRef>
          <a:fontRef idx="minor">
            <a:schemeClr val="lt1"/>
          </a:fontRef>
        </p:style>
        <p:txBody>
          <a:bodyPr wrap="none">
            <a:spAutoFit/>
          </a:bodyPr>
          <a:lstStyle/>
          <a:p>
            <a:pPr algn="ctr">
              <a:defRPr/>
            </a:pPr>
            <a:r>
              <a:rPr lang="en-US" sz="1800" b="1" dirty="0" smtClean="0">
                <a:solidFill>
                  <a:srgbClr val="FFFFFF"/>
                </a:solidFill>
              </a:rPr>
              <a:t>Advanced Details</a:t>
            </a:r>
            <a:br>
              <a:rPr lang="en-US" sz="1800" b="1" dirty="0" smtClean="0">
                <a:solidFill>
                  <a:srgbClr val="FFFFFF"/>
                </a:solidFill>
              </a:rPr>
            </a:br>
            <a:r>
              <a:rPr lang="en-US" sz="1800" b="1" dirty="0" smtClean="0">
                <a:solidFill>
                  <a:srgbClr val="FFFFFF"/>
                </a:solidFill>
              </a:rPr>
              <a:t>Large File</a:t>
            </a:r>
            <a:br>
              <a:rPr lang="en-US" sz="1800" b="1" dirty="0" smtClean="0">
                <a:solidFill>
                  <a:srgbClr val="FFFFFF"/>
                </a:solidFill>
              </a:rPr>
            </a:br>
            <a:r>
              <a:rPr lang="en-US" sz="1800" b="1" dirty="0" smtClean="0">
                <a:solidFill>
                  <a:srgbClr val="FFFFFF"/>
                </a:solidFill>
              </a:rPr>
              <a:t>Transfer to China</a:t>
            </a:r>
          </a:p>
          <a:p>
            <a:pPr algn="ctr">
              <a:defRPr/>
            </a:pPr>
            <a:r>
              <a:rPr lang="en-US" sz="1800" b="1" dirty="0" smtClean="0">
                <a:solidFill>
                  <a:srgbClr val="FFFFFF"/>
                </a:solidFill>
              </a:rPr>
              <a:t>Session Details</a:t>
            </a:r>
            <a:endParaRPr lang="en-US" sz="1800" b="1" dirty="0">
              <a:solidFill>
                <a:srgbClr val="FFFFFF"/>
              </a:solidFill>
            </a:endParaRPr>
          </a:p>
        </p:txBody>
      </p:sp>
      <p:cxnSp>
        <p:nvCxnSpPr>
          <p:cNvPr id="6" name="Straight Arrow Connector 5"/>
          <p:cNvCxnSpPr/>
          <p:nvPr/>
        </p:nvCxnSpPr>
        <p:spPr bwMode="auto">
          <a:xfrm rot="5400000">
            <a:off x="4744821" y="4005069"/>
            <a:ext cx="864107" cy="633677"/>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bwMode="auto">
          <a:xfrm>
            <a:off x="3362255" y="1816004"/>
            <a:ext cx="2189064" cy="1670603"/>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3" name="Footer Placeholder 2"/>
          <p:cNvSpPr>
            <a:spLocks noGrp="1"/>
          </p:cNvSpPr>
          <p:nvPr>
            <p:ph type="ftr" sz="quarter" idx="3"/>
          </p:nvPr>
        </p:nvSpPr>
        <p:spPr/>
        <p:txBody>
          <a:bodyPr/>
          <a:lstStyle/>
          <a:p>
            <a:pPr algn="r"/>
            <a:r>
              <a:rPr lang="en-US" dirty="0" smtClean="0"/>
              <a:t>SIEM Workflow</a:t>
            </a:r>
            <a:endParaRPr lang="en-US" dirty="0"/>
          </a:p>
        </p:txBody>
      </p:sp>
    </p:spTree>
    <p:extLst>
      <p:ext uri="{BB962C8B-B14F-4D97-AF65-F5344CB8AC3E}">
        <p14:creationId xmlns:p14="http://schemas.microsoft.com/office/powerpoint/2010/main" val="95057732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expaned_view_weak1.jpeg"/>
          <p:cNvPicPr>
            <a:picLocks noGrp="1" noChangeAspect="1"/>
          </p:cNvPicPr>
          <p:nvPr>
            <p:ph idx="1"/>
          </p:nvPr>
        </p:nvPicPr>
        <p:blipFill>
          <a:blip r:embed="rId3" cstate="print"/>
          <a:stretch>
            <a:fillRect/>
          </a:stretch>
        </p:blipFill>
        <p:spPr>
          <a:xfrm>
            <a:off x="193868" y="960005"/>
            <a:ext cx="8822828" cy="5406952"/>
          </a:xfrm>
          <a:ln>
            <a:solidFill>
              <a:srgbClr val="000000"/>
            </a:solidFill>
          </a:ln>
        </p:spPr>
      </p:pic>
      <p:sp>
        <p:nvSpPr>
          <p:cNvPr id="2" name="Title 1"/>
          <p:cNvSpPr>
            <a:spLocks noGrp="1"/>
          </p:cNvSpPr>
          <p:nvPr>
            <p:ph type="title"/>
          </p:nvPr>
        </p:nvSpPr>
        <p:spPr/>
        <p:txBody>
          <a:bodyPr/>
          <a:lstStyle/>
          <a:p>
            <a:r>
              <a:rPr lang="en-US" sz="2800" dirty="0" smtClean="0"/>
              <a:t>Identify Slow and Low Data Exfiltration </a:t>
            </a:r>
            <a:endParaRPr lang="en-US" dirty="0"/>
          </a:p>
        </p:txBody>
      </p:sp>
      <p:sp>
        <p:nvSpPr>
          <p:cNvPr id="5" name="TextBox 4"/>
          <p:cNvSpPr txBox="1"/>
          <p:nvPr/>
        </p:nvSpPr>
        <p:spPr>
          <a:xfrm>
            <a:off x="5551319" y="3486607"/>
            <a:ext cx="2035685" cy="1200329"/>
          </a:xfrm>
          <a:prstGeom prst="rect">
            <a:avLst/>
          </a:prstGeom>
          <a:solidFill>
            <a:srgbClr val="FF9900"/>
          </a:solidFill>
          <a:ln/>
        </p:spPr>
        <p:style>
          <a:lnRef idx="0">
            <a:schemeClr val="accent6"/>
          </a:lnRef>
          <a:fillRef idx="3">
            <a:schemeClr val="accent6"/>
          </a:fillRef>
          <a:effectRef idx="3">
            <a:schemeClr val="accent6"/>
          </a:effectRef>
          <a:fontRef idx="minor">
            <a:schemeClr val="lt1"/>
          </a:fontRef>
        </p:style>
        <p:txBody>
          <a:bodyPr wrap="none">
            <a:spAutoFit/>
          </a:bodyPr>
          <a:lstStyle/>
          <a:p>
            <a:pPr algn="ctr">
              <a:defRPr/>
            </a:pPr>
            <a:r>
              <a:rPr lang="en-US" sz="1800" b="1" dirty="0" smtClean="0">
                <a:solidFill>
                  <a:schemeClr val="tx1"/>
                </a:solidFill>
              </a:rPr>
              <a:t>Advanced Details</a:t>
            </a:r>
            <a:r>
              <a:rPr lang="en-US" sz="1800" b="1" dirty="0" smtClean="0"/>
              <a:t/>
            </a:r>
            <a:br>
              <a:rPr lang="en-US" sz="1800" b="1" dirty="0" smtClean="0"/>
            </a:br>
            <a:r>
              <a:rPr lang="en-US" sz="1800" b="1" dirty="0" smtClean="0">
                <a:solidFill>
                  <a:schemeClr val="accent3"/>
                </a:solidFill>
              </a:rPr>
              <a:t>Large File</a:t>
            </a:r>
            <a:br>
              <a:rPr lang="en-US" sz="1800" b="1" dirty="0" smtClean="0">
                <a:solidFill>
                  <a:schemeClr val="accent3"/>
                </a:solidFill>
              </a:rPr>
            </a:br>
            <a:r>
              <a:rPr lang="en-US" sz="1800" b="1" dirty="0" smtClean="0">
                <a:solidFill>
                  <a:schemeClr val="accent3"/>
                </a:solidFill>
              </a:rPr>
              <a:t>Transfer to China</a:t>
            </a:r>
          </a:p>
          <a:p>
            <a:pPr algn="ctr">
              <a:defRPr/>
            </a:pPr>
            <a:r>
              <a:rPr lang="en-US" sz="1800" b="1" dirty="0" smtClean="0">
                <a:solidFill>
                  <a:schemeClr val="accent3"/>
                </a:solidFill>
              </a:rPr>
              <a:t>Session Details</a:t>
            </a:r>
            <a:endParaRPr lang="en-US" sz="1800" b="1" dirty="0">
              <a:solidFill>
                <a:schemeClr val="accent3"/>
              </a:solidFill>
            </a:endParaRPr>
          </a:p>
        </p:txBody>
      </p:sp>
      <p:cxnSp>
        <p:nvCxnSpPr>
          <p:cNvPr id="6" name="Straight Arrow Connector 5"/>
          <p:cNvCxnSpPr/>
          <p:nvPr/>
        </p:nvCxnSpPr>
        <p:spPr bwMode="auto">
          <a:xfrm rot="5400000">
            <a:off x="4744821" y="4005069"/>
            <a:ext cx="864107" cy="633677"/>
          </a:xfrm>
          <a:prstGeom prst="straightConnector1">
            <a:avLst/>
          </a:prstGeom>
          <a:ln>
            <a:solidFill>
              <a:srgbClr val="FF0000"/>
            </a:solidFill>
            <a:headEnd type="none" w="med" len="med"/>
            <a:tailEnd type="arrow"/>
          </a:ln>
        </p:spPr>
        <p:style>
          <a:lnRef idx="3">
            <a:schemeClr val="dk1"/>
          </a:lnRef>
          <a:fillRef idx="0">
            <a:schemeClr val="dk1"/>
          </a:fillRef>
          <a:effectRef idx="2">
            <a:schemeClr val="dk1"/>
          </a:effectRef>
          <a:fontRef idx="minor">
            <a:schemeClr val="tx1"/>
          </a:fontRef>
        </p:style>
      </p:cxnSp>
      <p:pic>
        <p:nvPicPr>
          <p:cNvPr id="13" name="Picture 12" descr="session_view_file_transfer.jpeg"/>
          <p:cNvPicPr>
            <a:picLocks noChangeAspect="1"/>
          </p:cNvPicPr>
          <p:nvPr/>
        </p:nvPicPr>
        <p:blipFill>
          <a:blip r:embed="rId4" cstate="print"/>
          <a:stretch>
            <a:fillRect/>
          </a:stretch>
        </p:blipFill>
        <p:spPr>
          <a:xfrm>
            <a:off x="481903" y="1988825"/>
            <a:ext cx="7610475" cy="3252247"/>
          </a:xfrm>
          <a:prstGeom prst="rect">
            <a:avLst/>
          </a:prstGeom>
          <a:ln>
            <a:solidFill>
              <a:srgbClr val="000000"/>
            </a:solidFill>
          </a:ln>
        </p:spPr>
      </p:pic>
      <p:sp>
        <p:nvSpPr>
          <p:cNvPr id="15" name="TextBox 14"/>
          <p:cNvSpPr txBox="1"/>
          <p:nvPr/>
        </p:nvSpPr>
        <p:spPr>
          <a:xfrm>
            <a:off x="5207131" y="3290096"/>
            <a:ext cx="2651800" cy="369332"/>
          </a:xfrm>
          <a:prstGeom prst="rect">
            <a:avLst/>
          </a:prstGeom>
          <a:solidFill>
            <a:srgbClr val="A50026"/>
          </a:solidFill>
          <a:ln>
            <a:solidFill>
              <a:srgbClr val="A50026"/>
            </a:solidFill>
          </a:ln>
        </p:spPr>
        <p:style>
          <a:lnRef idx="0">
            <a:schemeClr val="accent6"/>
          </a:lnRef>
          <a:fillRef idx="3">
            <a:schemeClr val="accent6"/>
          </a:fillRef>
          <a:effectRef idx="3">
            <a:schemeClr val="accent6"/>
          </a:effectRef>
          <a:fontRef idx="minor">
            <a:schemeClr val="lt1"/>
          </a:fontRef>
        </p:style>
        <p:txBody>
          <a:bodyPr wrap="none">
            <a:spAutoFit/>
          </a:bodyPr>
          <a:lstStyle/>
          <a:p>
            <a:pPr algn="ctr">
              <a:defRPr/>
            </a:pPr>
            <a:r>
              <a:rPr lang="en-US" sz="1800" b="1" dirty="0" smtClean="0">
                <a:solidFill>
                  <a:srgbClr val="FFFFFF"/>
                </a:solidFill>
              </a:rPr>
              <a:t>Misspelled User Agent</a:t>
            </a:r>
            <a:endParaRPr lang="en-US" sz="1800" b="1" dirty="0">
              <a:solidFill>
                <a:srgbClr val="FFFFFF"/>
              </a:solidFill>
            </a:endParaRPr>
          </a:p>
        </p:txBody>
      </p:sp>
      <p:cxnSp>
        <p:nvCxnSpPr>
          <p:cNvPr id="20" name="Straight Arrow Connector 19"/>
          <p:cNvCxnSpPr>
            <a:stCxn id="15" idx="1"/>
            <a:endCxn id="39" idx="3"/>
          </p:cNvCxnSpPr>
          <p:nvPr/>
        </p:nvCxnSpPr>
        <p:spPr bwMode="auto">
          <a:xfrm flipH="1">
            <a:off x="4865205" y="3474762"/>
            <a:ext cx="341926" cy="265947"/>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26" name="TextBox 25"/>
          <p:cNvSpPr txBox="1"/>
          <p:nvPr/>
        </p:nvSpPr>
        <p:spPr>
          <a:xfrm>
            <a:off x="4763143" y="1700790"/>
            <a:ext cx="2147643" cy="369332"/>
          </a:xfrm>
          <a:prstGeom prst="rect">
            <a:avLst/>
          </a:prstGeom>
          <a:solidFill>
            <a:srgbClr val="A50026"/>
          </a:solidFill>
          <a:ln>
            <a:solidFill>
              <a:srgbClr val="A50026"/>
            </a:solidFill>
          </a:ln>
        </p:spPr>
        <p:style>
          <a:lnRef idx="0">
            <a:schemeClr val="accent6"/>
          </a:lnRef>
          <a:fillRef idx="3">
            <a:schemeClr val="accent6"/>
          </a:fillRef>
          <a:effectRef idx="3">
            <a:schemeClr val="accent6"/>
          </a:effectRef>
          <a:fontRef idx="minor">
            <a:schemeClr val="lt1"/>
          </a:fontRef>
        </p:style>
        <p:txBody>
          <a:bodyPr wrap="none">
            <a:spAutoFit/>
          </a:bodyPr>
          <a:lstStyle/>
          <a:p>
            <a:pPr algn="ctr">
              <a:defRPr/>
            </a:pPr>
            <a:r>
              <a:rPr lang="en-US" sz="1800" b="1" dirty="0" smtClean="0">
                <a:solidFill>
                  <a:srgbClr val="FFFFFF"/>
                </a:solidFill>
              </a:rPr>
              <a:t>Bytes Transferred</a:t>
            </a:r>
            <a:endParaRPr lang="en-US" sz="1800" b="1" dirty="0">
              <a:solidFill>
                <a:srgbClr val="FFFFFF"/>
              </a:solidFill>
            </a:endParaRPr>
          </a:p>
        </p:txBody>
      </p:sp>
      <p:cxnSp>
        <p:nvCxnSpPr>
          <p:cNvPr id="27" name="Straight Arrow Connector 26"/>
          <p:cNvCxnSpPr>
            <a:stCxn id="26" idx="2"/>
            <a:endCxn id="44" idx="0"/>
          </p:cNvCxnSpPr>
          <p:nvPr/>
        </p:nvCxnSpPr>
        <p:spPr bwMode="auto">
          <a:xfrm>
            <a:off x="5836965" y="2070122"/>
            <a:ext cx="693673" cy="782808"/>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30" name="TextBox 29"/>
          <p:cNvSpPr txBox="1"/>
          <p:nvPr/>
        </p:nvSpPr>
        <p:spPr>
          <a:xfrm>
            <a:off x="1643080" y="1700790"/>
            <a:ext cx="1479892" cy="369332"/>
          </a:xfrm>
          <a:prstGeom prst="rect">
            <a:avLst/>
          </a:prstGeom>
          <a:solidFill>
            <a:srgbClr val="A50026"/>
          </a:solidFill>
          <a:ln>
            <a:solidFill>
              <a:srgbClr val="A50026"/>
            </a:solidFill>
          </a:ln>
        </p:spPr>
        <p:style>
          <a:lnRef idx="0">
            <a:schemeClr val="accent6"/>
          </a:lnRef>
          <a:fillRef idx="3">
            <a:schemeClr val="accent6"/>
          </a:fillRef>
          <a:effectRef idx="3">
            <a:schemeClr val="accent6"/>
          </a:effectRef>
          <a:fontRef idx="minor">
            <a:schemeClr val="lt1"/>
          </a:fontRef>
        </p:style>
        <p:txBody>
          <a:bodyPr wrap="none">
            <a:spAutoFit/>
          </a:bodyPr>
          <a:lstStyle/>
          <a:p>
            <a:pPr algn="ctr">
              <a:defRPr/>
            </a:pPr>
            <a:r>
              <a:rPr lang="en-US" sz="1800" b="1" dirty="0" smtClean="0">
                <a:solidFill>
                  <a:srgbClr val="FFFFFF"/>
                </a:solidFill>
              </a:rPr>
              <a:t>HTTP POST</a:t>
            </a:r>
            <a:endParaRPr lang="en-US" sz="1800" b="1" dirty="0">
              <a:solidFill>
                <a:srgbClr val="FFFFFF"/>
              </a:solidFill>
            </a:endParaRPr>
          </a:p>
        </p:txBody>
      </p:sp>
      <p:cxnSp>
        <p:nvCxnSpPr>
          <p:cNvPr id="31" name="Straight Arrow Connector 30"/>
          <p:cNvCxnSpPr>
            <a:stCxn id="30" idx="2"/>
            <a:endCxn id="36" idx="0"/>
          </p:cNvCxnSpPr>
          <p:nvPr/>
        </p:nvCxnSpPr>
        <p:spPr bwMode="auto">
          <a:xfrm flipH="1">
            <a:off x="2152506" y="2070122"/>
            <a:ext cx="230520" cy="1120857"/>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33" name="TextBox 32"/>
          <p:cNvSpPr txBox="1"/>
          <p:nvPr/>
        </p:nvSpPr>
        <p:spPr>
          <a:xfrm>
            <a:off x="68717" y="4350712"/>
            <a:ext cx="1275146" cy="369332"/>
          </a:xfrm>
          <a:prstGeom prst="rect">
            <a:avLst/>
          </a:prstGeom>
          <a:solidFill>
            <a:srgbClr val="A50026"/>
          </a:solidFill>
          <a:ln>
            <a:solidFill>
              <a:srgbClr val="A50026"/>
            </a:solidFill>
          </a:ln>
        </p:spPr>
        <p:style>
          <a:lnRef idx="0">
            <a:schemeClr val="accent6"/>
          </a:lnRef>
          <a:fillRef idx="3">
            <a:schemeClr val="accent6"/>
          </a:fillRef>
          <a:effectRef idx="3">
            <a:schemeClr val="accent6"/>
          </a:effectRef>
          <a:fontRef idx="minor">
            <a:schemeClr val="lt1"/>
          </a:fontRef>
        </p:style>
        <p:txBody>
          <a:bodyPr wrap="none">
            <a:spAutoFit/>
          </a:bodyPr>
          <a:lstStyle/>
          <a:p>
            <a:pPr algn="ctr">
              <a:defRPr/>
            </a:pPr>
            <a:r>
              <a:rPr lang="en-US" sz="1800" b="1" dirty="0" smtClean="0">
                <a:solidFill>
                  <a:srgbClr val="FFFFFF"/>
                </a:solidFill>
              </a:rPr>
              <a:t>File Name</a:t>
            </a:r>
            <a:endParaRPr lang="en-US" sz="1800" b="1" dirty="0">
              <a:solidFill>
                <a:srgbClr val="FFFFFF"/>
              </a:solidFill>
            </a:endParaRPr>
          </a:p>
        </p:txBody>
      </p:sp>
      <p:sp>
        <p:nvSpPr>
          <p:cNvPr id="36" name="Rectangle 35"/>
          <p:cNvSpPr/>
          <p:nvPr/>
        </p:nvSpPr>
        <p:spPr bwMode="auto">
          <a:xfrm>
            <a:off x="1403615" y="3190979"/>
            <a:ext cx="1497782" cy="314221"/>
          </a:xfrm>
          <a:prstGeom prst="rect">
            <a:avLst/>
          </a:prstGeom>
          <a:noFill/>
          <a:ln w="127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FFFFFF"/>
              </a:solidFill>
              <a:effectLst/>
              <a:latin typeface="Arial" charset="0"/>
            </a:endParaRPr>
          </a:p>
        </p:txBody>
      </p:sp>
      <p:sp>
        <p:nvSpPr>
          <p:cNvPr id="39" name="Rectangle 38"/>
          <p:cNvSpPr/>
          <p:nvPr/>
        </p:nvSpPr>
        <p:spPr bwMode="auto">
          <a:xfrm>
            <a:off x="1524000" y="3644772"/>
            <a:ext cx="3341205" cy="191873"/>
          </a:xfrm>
          <a:prstGeom prst="rect">
            <a:avLst/>
          </a:prstGeom>
          <a:noFill/>
          <a:ln w="127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FFFFFF"/>
              </a:solidFill>
              <a:effectLst/>
              <a:latin typeface="Arial" charset="0"/>
            </a:endParaRPr>
          </a:p>
        </p:txBody>
      </p:sp>
      <p:sp>
        <p:nvSpPr>
          <p:cNvPr id="44" name="Rectangle 43"/>
          <p:cNvSpPr/>
          <p:nvPr/>
        </p:nvSpPr>
        <p:spPr bwMode="auto">
          <a:xfrm>
            <a:off x="6012175" y="2852930"/>
            <a:ext cx="1036926" cy="345642"/>
          </a:xfrm>
          <a:prstGeom prst="rect">
            <a:avLst/>
          </a:prstGeom>
          <a:noFill/>
          <a:ln w="127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FFFFFF"/>
              </a:solidFill>
              <a:effectLst/>
              <a:latin typeface="Arial" charset="0"/>
            </a:endParaRPr>
          </a:p>
        </p:txBody>
      </p:sp>
      <p:sp>
        <p:nvSpPr>
          <p:cNvPr id="45" name="Rectangle 44"/>
          <p:cNvSpPr/>
          <p:nvPr/>
        </p:nvSpPr>
        <p:spPr bwMode="auto">
          <a:xfrm>
            <a:off x="1518829" y="3971278"/>
            <a:ext cx="1670603" cy="115214"/>
          </a:xfrm>
          <a:prstGeom prst="rect">
            <a:avLst/>
          </a:prstGeom>
          <a:noFill/>
          <a:ln w="127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FFFFFF"/>
              </a:solidFill>
              <a:effectLst/>
              <a:latin typeface="Arial" charset="0"/>
            </a:endParaRPr>
          </a:p>
        </p:txBody>
      </p:sp>
      <p:cxnSp>
        <p:nvCxnSpPr>
          <p:cNvPr id="46" name="Straight Arrow Connector 45"/>
          <p:cNvCxnSpPr>
            <a:stCxn id="33" idx="0"/>
            <a:endCxn id="45" idx="1"/>
          </p:cNvCxnSpPr>
          <p:nvPr/>
        </p:nvCxnSpPr>
        <p:spPr bwMode="auto">
          <a:xfrm flipV="1">
            <a:off x="706290" y="4028885"/>
            <a:ext cx="812539" cy="321827"/>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54" name="Rectangle 53"/>
          <p:cNvSpPr/>
          <p:nvPr/>
        </p:nvSpPr>
        <p:spPr bwMode="auto">
          <a:xfrm>
            <a:off x="1518829" y="3829328"/>
            <a:ext cx="2189066" cy="139409"/>
          </a:xfrm>
          <a:prstGeom prst="rect">
            <a:avLst/>
          </a:prstGeom>
          <a:noFill/>
          <a:ln w="127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FFFFFF"/>
              </a:solidFill>
              <a:effectLst/>
              <a:latin typeface="Arial" charset="0"/>
            </a:endParaRPr>
          </a:p>
        </p:txBody>
      </p:sp>
      <p:sp>
        <p:nvSpPr>
          <p:cNvPr id="56" name="TextBox 55"/>
          <p:cNvSpPr txBox="1"/>
          <p:nvPr/>
        </p:nvSpPr>
        <p:spPr>
          <a:xfrm>
            <a:off x="5275436" y="4523533"/>
            <a:ext cx="654897" cy="369332"/>
          </a:xfrm>
          <a:prstGeom prst="rect">
            <a:avLst/>
          </a:prstGeom>
          <a:solidFill>
            <a:srgbClr val="A50026"/>
          </a:solidFill>
          <a:ln>
            <a:solidFill>
              <a:srgbClr val="A50026"/>
            </a:solidFill>
          </a:ln>
        </p:spPr>
        <p:style>
          <a:lnRef idx="0">
            <a:schemeClr val="accent6"/>
          </a:lnRef>
          <a:fillRef idx="3">
            <a:schemeClr val="accent6"/>
          </a:fillRef>
          <a:effectRef idx="3">
            <a:schemeClr val="accent6"/>
          </a:effectRef>
          <a:fontRef idx="minor">
            <a:schemeClr val="lt1"/>
          </a:fontRef>
        </p:style>
        <p:txBody>
          <a:bodyPr wrap="none">
            <a:spAutoFit/>
          </a:bodyPr>
          <a:lstStyle/>
          <a:p>
            <a:pPr algn="ctr">
              <a:defRPr/>
            </a:pPr>
            <a:r>
              <a:rPr lang="en-US" sz="1800" b="1" dirty="0" smtClean="0">
                <a:solidFill>
                  <a:srgbClr val="FFFFFF"/>
                </a:solidFill>
              </a:rPr>
              <a:t>URL</a:t>
            </a:r>
            <a:endParaRPr lang="en-US" sz="1800" b="1" dirty="0">
              <a:solidFill>
                <a:srgbClr val="FFFFFF"/>
              </a:solidFill>
            </a:endParaRPr>
          </a:p>
        </p:txBody>
      </p:sp>
      <p:cxnSp>
        <p:nvCxnSpPr>
          <p:cNvPr id="58" name="Straight Arrow Connector 57"/>
          <p:cNvCxnSpPr>
            <a:stCxn id="56" idx="1"/>
            <a:endCxn id="54" idx="3"/>
          </p:cNvCxnSpPr>
          <p:nvPr/>
        </p:nvCxnSpPr>
        <p:spPr bwMode="auto">
          <a:xfrm flipH="1" flipV="1">
            <a:off x="3707895" y="3899033"/>
            <a:ext cx="1567541" cy="809166"/>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3" name="Footer Placeholder 2"/>
          <p:cNvSpPr>
            <a:spLocks noGrp="1"/>
          </p:cNvSpPr>
          <p:nvPr>
            <p:ph type="ftr" sz="quarter" idx="3"/>
          </p:nvPr>
        </p:nvSpPr>
        <p:spPr/>
        <p:txBody>
          <a:bodyPr/>
          <a:lstStyle/>
          <a:p>
            <a:pPr algn="r"/>
            <a:r>
              <a:rPr lang="en-US" dirty="0" smtClean="0"/>
              <a:t>SIEM Workflow</a:t>
            </a:r>
            <a:endParaRPr lang="en-US" dirty="0"/>
          </a:p>
        </p:txBody>
      </p:sp>
    </p:spTree>
    <p:extLst>
      <p:ext uri="{BB962C8B-B14F-4D97-AF65-F5344CB8AC3E}">
        <p14:creationId xmlns:p14="http://schemas.microsoft.com/office/powerpoint/2010/main" val="2515018277"/>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piviot_flows_selection.jpeg"/>
          <p:cNvPicPr>
            <a:picLocks noChangeAspect="1"/>
          </p:cNvPicPr>
          <p:nvPr/>
        </p:nvPicPr>
        <p:blipFill>
          <a:blip r:embed="rId3" cstate="print"/>
          <a:stretch>
            <a:fillRect/>
          </a:stretch>
        </p:blipFill>
        <p:spPr>
          <a:xfrm>
            <a:off x="23812" y="894292"/>
            <a:ext cx="9096375" cy="5788058"/>
          </a:xfrm>
          <a:prstGeom prst="rect">
            <a:avLst/>
          </a:prstGeom>
          <a:ln>
            <a:solidFill>
              <a:srgbClr val="000000"/>
            </a:solidFill>
          </a:ln>
        </p:spPr>
      </p:pic>
      <p:sp>
        <p:nvSpPr>
          <p:cNvPr id="2" name="Title 1"/>
          <p:cNvSpPr>
            <a:spLocks noGrp="1"/>
          </p:cNvSpPr>
          <p:nvPr>
            <p:ph type="title"/>
          </p:nvPr>
        </p:nvSpPr>
        <p:spPr/>
        <p:txBody>
          <a:bodyPr/>
          <a:lstStyle/>
          <a:p>
            <a:r>
              <a:rPr lang="en-US" sz="2800" dirty="0" smtClean="0"/>
              <a:t>Identify Slow and Low Data Exfiltration </a:t>
            </a:r>
            <a:endParaRPr lang="en-US" dirty="0"/>
          </a:p>
        </p:txBody>
      </p:sp>
      <p:sp>
        <p:nvSpPr>
          <p:cNvPr id="38" name="TextBox 37"/>
          <p:cNvSpPr txBox="1"/>
          <p:nvPr/>
        </p:nvSpPr>
        <p:spPr>
          <a:xfrm>
            <a:off x="4795708" y="1239934"/>
            <a:ext cx="3108957" cy="646331"/>
          </a:xfrm>
          <a:prstGeom prst="rect">
            <a:avLst/>
          </a:prstGeom>
          <a:solidFill>
            <a:srgbClr val="A50026"/>
          </a:solidFill>
          <a:ln>
            <a:solidFill>
              <a:srgbClr val="A50026"/>
            </a:solidFill>
          </a:ln>
        </p:spPr>
        <p:style>
          <a:lnRef idx="0">
            <a:schemeClr val="accent6"/>
          </a:lnRef>
          <a:fillRef idx="3">
            <a:schemeClr val="accent6"/>
          </a:fillRef>
          <a:effectRef idx="3">
            <a:schemeClr val="accent6"/>
          </a:effectRef>
          <a:fontRef idx="minor">
            <a:schemeClr val="lt1"/>
          </a:fontRef>
        </p:style>
        <p:txBody>
          <a:bodyPr wrap="none">
            <a:spAutoFit/>
          </a:bodyPr>
          <a:lstStyle/>
          <a:p>
            <a:pPr algn="ctr">
              <a:defRPr/>
            </a:pPr>
            <a:r>
              <a:rPr lang="en-US" sz="1800" b="1" dirty="0" smtClean="0">
                <a:solidFill>
                  <a:srgbClr val="FFFFFF"/>
                </a:solidFill>
              </a:rPr>
              <a:t>Pivoting Events and Flows</a:t>
            </a:r>
          </a:p>
          <a:p>
            <a:pPr algn="ctr">
              <a:defRPr/>
            </a:pPr>
            <a:r>
              <a:rPr lang="en-US" sz="1800" b="1" dirty="0" smtClean="0">
                <a:solidFill>
                  <a:srgbClr val="FFFFFF"/>
                </a:solidFill>
              </a:rPr>
              <a:t>Filter Still Applied</a:t>
            </a:r>
            <a:endParaRPr lang="en-US" sz="1800" b="1" dirty="0">
              <a:solidFill>
                <a:srgbClr val="FFFFFF"/>
              </a:solidFill>
            </a:endParaRPr>
          </a:p>
        </p:txBody>
      </p:sp>
      <p:cxnSp>
        <p:nvCxnSpPr>
          <p:cNvPr id="43" name="Straight Arrow Connector 42"/>
          <p:cNvCxnSpPr>
            <a:stCxn id="38" idx="1"/>
          </p:cNvCxnSpPr>
          <p:nvPr/>
        </p:nvCxnSpPr>
        <p:spPr bwMode="auto">
          <a:xfrm flipH="1" flipV="1">
            <a:off x="3362255" y="1297543"/>
            <a:ext cx="1433453" cy="265557"/>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47" name="Straight Arrow Connector 46"/>
          <p:cNvCxnSpPr>
            <a:stCxn id="38" idx="1"/>
          </p:cNvCxnSpPr>
          <p:nvPr/>
        </p:nvCxnSpPr>
        <p:spPr bwMode="auto">
          <a:xfrm flipH="1">
            <a:off x="4514393" y="1563100"/>
            <a:ext cx="281315" cy="1059402"/>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51" name="Straight Arrow Connector 50"/>
          <p:cNvCxnSpPr>
            <a:stCxn id="38" idx="1"/>
          </p:cNvCxnSpPr>
          <p:nvPr/>
        </p:nvCxnSpPr>
        <p:spPr bwMode="auto">
          <a:xfrm flipH="1">
            <a:off x="1691652" y="1563100"/>
            <a:ext cx="3104056" cy="886580"/>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3" name="Footer Placeholder 2"/>
          <p:cNvSpPr>
            <a:spLocks noGrp="1"/>
          </p:cNvSpPr>
          <p:nvPr>
            <p:ph type="ftr" sz="quarter" idx="3"/>
          </p:nvPr>
        </p:nvSpPr>
        <p:spPr/>
        <p:txBody>
          <a:bodyPr/>
          <a:lstStyle/>
          <a:p>
            <a:pPr algn="r"/>
            <a:r>
              <a:rPr lang="en-US" dirty="0" smtClean="0"/>
              <a:t>SIEM Workflow</a:t>
            </a:r>
            <a:endParaRPr lang="en-US" dirty="0"/>
          </a:p>
        </p:txBody>
      </p:sp>
    </p:spTree>
    <p:extLst>
      <p:ext uri="{BB962C8B-B14F-4D97-AF65-F5344CB8AC3E}">
        <p14:creationId xmlns:p14="http://schemas.microsoft.com/office/powerpoint/2010/main" val="235916084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Slow and Low Data Exfiltration </a:t>
            </a:r>
            <a:endParaRPr lang="en-US" sz="3200" dirty="0"/>
          </a:p>
        </p:txBody>
      </p:sp>
      <p:pic>
        <p:nvPicPr>
          <p:cNvPr id="4" name="Content Placeholder 3" descr="piviot_flows_week.jpeg"/>
          <p:cNvPicPr>
            <a:picLocks noGrp="1" noChangeAspect="1"/>
          </p:cNvPicPr>
          <p:nvPr>
            <p:ph idx="1"/>
          </p:nvPr>
        </p:nvPicPr>
        <p:blipFill>
          <a:blip r:embed="rId3" cstate="print"/>
          <a:stretch>
            <a:fillRect/>
          </a:stretch>
        </p:blipFill>
        <p:spPr>
          <a:xfrm>
            <a:off x="11754" y="1248456"/>
            <a:ext cx="9111199" cy="4967209"/>
          </a:xfrm>
          <a:ln>
            <a:solidFill>
              <a:srgbClr val="000000"/>
            </a:solidFill>
          </a:ln>
        </p:spPr>
      </p:pic>
      <p:sp>
        <p:nvSpPr>
          <p:cNvPr id="5" name="TextBox 4"/>
          <p:cNvSpPr txBox="1"/>
          <p:nvPr/>
        </p:nvSpPr>
        <p:spPr>
          <a:xfrm>
            <a:off x="4560371" y="1239934"/>
            <a:ext cx="3579638" cy="646331"/>
          </a:xfrm>
          <a:prstGeom prst="rect">
            <a:avLst/>
          </a:prstGeom>
          <a:solidFill>
            <a:srgbClr val="A50026"/>
          </a:solidFill>
          <a:ln>
            <a:solidFill>
              <a:srgbClr val="A50026"/>
            </a:solidFill>
          </a:ln>
        </p:spPr>
        <p:style>
          <a:lnRef idx="0">
            <a:schemeClr val="accent6"/>
          </a:lnRef>
          <a:fillRef idx="3">
            <a:schemeClr val="accent6"/>
          </a:fillRef>
          <a:effectRef idx="3">
            <a:schemeClr val="accent6"/>
          </a:effectRef>
          <a:fontRef idx="minor">
            <a:schemeClr val="lt1"/>
          </a:fontRef>
        </p:style>
        <p:txBody>
          <a:bodyPr wrap="none">
            <a:spAutoFit/>
          </a:bodyPr>
          <a:lstStyle/>
          <a:p>
            <a:pPr algn="ctr">
              <a:defRPr/>
            </a:pPr>
            <a:r>
              <a:rPr lang="en-US" sz="1800" b="1" dirty="0" smtClean="0">
                <a:solidFill>
                  <a:srgbClr val="FFFFFF"/>
                </a:solidFill>
              </a:rPr>
              <a:t>Flows Summary by Total Bytes</a:t>
            </a:r>
          </a:p>
          <a:p>
            <a:pPr algn="ctr">
              <a:defRPr/>
            </a:pPr>
            <a:r>
              <a:rPr lang="en-US" sz="1800" b="1" dirty="0" smtClean="0">
                <a:solidFill>
                  <a:srgbClr val="FFFFFF"/>
                </a:solidFill>
              </a:rPr>
              <a:t>Bytes Transferred to China</a:t>
            </a:r>
            <a:endParaRPr lang="en-US" sz="1800" b="1" dirty="0">
              <a:solidFill>
                <a:srgbClr val="FFFFFF"/>
              </a:solidFill>
            </a:endParaRPr>
          </a:p>
        </p:txBody>
      </p:sp>
      <p:cxnSp>
        <p:nvCxnSpPr>
          <p:cNvPr id="6" name="Straight Arrow Connector 5"/>
          <p:cNvCxnSpPr>
            <a:stCxn id="5" idx="2"/>
          </p:cNvCxnSpPr>
          <p:nvPr/>
        </p:nvCxnSpPr>
        <p:spPr bwMode="auto">
          <a:xfrm flipH="1">
            <a:off x="5234483" y="1886265"/>
            <a:ext cx="1115707" cy="2234019"/>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178505" y="2046432"/>
            <a:ext cx="3579638" cy="923330"/>
          </a:xfrm>
          <a:prstGeom prst="rect">
            <a:avLst/>
          </a:prstGeom>
          <a:solidFill>
            <a:srgbClr val="A50026"/>
          </a:solidFill>
          <a:ln>
            <a:solidFill>
              <a:srgbClr val="A50026"/>
            </a:solidFill>
          </a:ln>
        </p:spPr>
        <p:style>
          <a:lnRef idx="0">
            <a:schemeClr val="accent6"/>
          </a:lnRef>
          <a:fillRef idx="3">
            <a:schemeClr val="accent6"/>
          </a:fillRef>
          <a:effectRef idx="3">
            <a:schemeClr val="accent6"/>
          </a:effectRef>
          <a:fontRef idx="minor">
            <a:schemeClr val="lt1"/>
          </a:fontRef>
        </p:style>
        <p:txBody>
          <a:bodyPr wrap="none">
            <a:spAutoFit/>
          </a:bodyPr>
          <a:lstStyle/>
          <a:p>
            <a:pPr algn="ctr">
              <a:defRPr/>
            </a:pPr>
            <a:r>
              <a:rPr lang="en-US" sz="1800" b="1" dirty="0" smtClean="0">
                <a:solidFill>
                  <a:srgbClr val="FFFFFF"/>
                </a:solidFill>
              </a:rPr>
              <a:t>Flows Summary by Total Bytes</a:t>
            </a:r>
          </a:p>
          <a:p>
            <a:pPr algn="ctr">
              <a:defRPr/>
            </a:pPr>
            <a:r>
              <a:rPr lang="en-US" sz="1800" b="1" dirty="0" smtClean="0">
                <a:solidFill>
                  <a:srgbClr val="FFFFFF"/>
                </a:solidFill>
              </a:rPr>
              <a:t>Pattern: Every Night At</a:t>
            </a:r>
          </a:p>
          <a:p>
            <a:pPr algn="ctr">
              <a:defRPr/>
            </a:pPr>
            <a:r>
              <a:rPr lang="en-US" sz="1800" b="1" dirty="0" smtClean="0">
                <a:solidFill>
                  <a:srgbClr val="FFFFFF"/>
                </a:solidFill>
              </a:rPr>
              <a:t>1:00 AM</a:t>
            </a:r>
            <a:endParaRPr lang="en-US" sz="1800" b="1" dirty="0">
              <a:solidFill>
                <a:srgbClr val="FFFFFF"/>
              </a:solidFill>
            </a:endParaRPr>
          </a:p>
        </p:txBody>
      </p:sp>
      <p:cxnSp>
        <p:nvCxnSpPr>
          <p:cNvPr id="13" name="Straight Arrow Connector 12"/>
          <p:cNvCxnSpPr>
            <a:stCxn id="12" idx="2"/>
          </p:cNvCxnSpPr>
          <p:nvPr/>
        </p:nvCxnSpPr>
        <p:spPr bwMode="auto">
          <a:xfrm flipH="1">
            <a:off x="1115583" y="2969762"/>
            <a:ext cx="852741" cy="977700"/>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12" idx="2"/>
          </p:cNvCxnSpPr>
          <p:nvPr/>
        </p:nvCxnSpPr>
        <p:spPr bwMode="auto">
          <a:xfrm flipH="1">
            <a:off x="1518830" y="2969762"/>
            <a:ext cx="449494" cy="1035311"/>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19" name="Straight Arrow Connector 18"/>
          <p:cNvCxnSpPr>
            <a:stCxn id="12" idx="2"/>
          </p:cNvCxnSpPr>
          <p:nvPr/>
        </p:nvCxnSpPr>
        <p:spPr bwMode="auto">
          <a:xfrm flipH="1">
            <a:off x="1922078" y="2969762"/>
            <a:ext cx="46246" cy="1035310"/>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bwMode="auto">
          <a:xfrm rot="16200000" flipH="1">
            <a:off x="1634044" y="3313786"/>
            <a:ext cx="1094531" cy="403249"/>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28" name="Straight Arrow Connector 27"/>
          <p:cNvCxnSpPr>
            <a:stCxn id="12" idx="2"/>
          </p:cNvCxnSpPr>
          <p:nvPr/>
        </p:nvCxnSpPr>
        <p:spPr bwMode="auto">
          <a:xfrm>
            <a:off x="1968324" y="2969762"/>
            <a:ext cx="817858" cy="1035310"/>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31" name="Straight Arrow Connector 30"/>
          <p:cNvCxnSpPr>
            <a:stCxn id="12" idx="2"/>
          </p:cNvCxnSpPr>
          <p:nvPr/>
        </p:nvCxnSpPr>
        <p:spPr bwMode="auto">
          <a:xfrm>
            <a:off x="1968324" y="2969762"/>
            <a:ext cx="1221108" cy="1035310"/>
          </a:xfrm>
          <a:prstGeom prst="straightConnector1">
            <a:avLst/>
          </a:prstGeom>
          <a:ln>
            <a:solidFill>
              <a:srgbClr val="A50026"/>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14" name="Rectangle 13"/>
          <p:cNvSpPr/>
          <p:nvPr/>
        </p:nvSpPr>
        <p:spPr bwMode="auto">
          <a:xfrm>
            <a:off x="4053536" y="4120284"/>
            <a:ext cx="2477101" cy="230428"/>
          </a:xfrm>
          <a:prstGeom prst="rect">
            <a:avLst/>
          </a:prstGeom>
          <a:noFill/>
          <a:ln w="381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p:txBody>
      </p:sp>
      <p:sp>
        <p:nvSpPr>
          <p:cNvPr id="3" name="Footer Placeholder 2"/>
          <p:cNvSpPr>
            <a:spLocks noGrp="1"/>
          </p:cNvSpPr>
          <p:nvPr>
            <p:ph type="ftr" sz="quarter" idx="3"/>
          </p:nvPr>
        </p:nvSpPr>
        <p:spPr/>
        <p:txBody>
          <a:bodyPr/>
          <a:lstStyle/>
          <a:p>
            <a:pPr algn="r"/>
            <a:r>
              <a:rPr lang="en-US" dirty="0" smtClean="0"/>
              <a:t>SIEM Workflow</a:t>
            </a:r>
            <a:endParaRPr lang="en-US" dirty="0"/>
          </a:p>
        </p:txBody>
      </p:sp>
    </p:spTree>
    <p:extLst>
      <p:ext uri="{BB962C8B-B14F-4D97-AF65-F5344CB8AC3E}">
        <p14:creationId xmlns:p14="http://schemas.microsoft.com/office/powerpoint/2010/main" val="26752690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Identify Slow and Low Data Exfiltration </a:t>
            </a:r>
            <a:endParaRPr lang="en-US" dirty="0"/>
          </a:p>
        </p:txBody>
      </p:sp>
      <p:sp>
        <p:nvSpPr>
          <p:cNvPr id="4" name="TextBox 3"/>
          <p:cNvSpPr txBox="1"/>
          <p:nvPr/>
        </p:nvSpPr>
        <p:spPr>
          <a:xfrm>
            <a:off x="304800" y="838200"/>
            <a:ext cx="8458200" cy="5601534"/>
          </a:xfrm>
          <a:prstGeom prst="rect">
            <a:avLst/>
          </a:prstGeom>
          <a:noFill/>
        </p:spPr>
        <p:txBody>
          <a:bodyPr wrap="square" rtlCol="0">
            <a:spAutoFit/>
          </a:bodyPr>
          <a:lstStyle/>
          <a:p>
            <a:pPr marL="285750" indent="-285750">
              <a:spcAft>
                <a:spcPts val="1200"/>
              </a:spcAft>
              <a:buFont typeface="Arial"/>
              <a:buChar char="•"/>
            </a:pPr>
            <a:r>
              <a:rPr lang="en-US" sz="2000" dirty="0"/>
              <a:t>Key </a:t>
            </a:r>
            <a:r>
              <a:rPr lang="en-US" sz="2000" dirty="0" smtClean="0"/>
              <a:t>take-</a:t>
            </a:r>
            <a:r>
              <a:rPr lang="en-US" sz="2000" dirty="0" smtClean="0"/>
              <a:t>aways</a:t>
            </a:r>
            <a:r>
              <a:rPr lang="en-US" sz="2000" dirty="0" smtClean="0"/>
              <a:t> </a:t>
            </a:r>
            <a:r>
              <a:rPr lang="en-US" sz="2000" dirty="0" smtClean="0"/>
              <a:t>from this demonstration</a:t>
            </a:r>
            <a:endParaRPr lang="en-US" sz="2000" dirty="0"/>
          </a:p>
          <a:p>
            <a:pPr marL="742950" lvl="1" indent="-285750">
              <a:spcAft>
                <a:spcPts val="1200"/>
              </a:spcAft>
              <a:buFont typeface="Arial"/>
              <a:buChar char="•"/>
            </a:pPr>
            <a:r>
              <a:rPr lang="en-US" dirty="0"/>
              <a:t>Compliance and </a:t>
            </a:r>
            <a:r>
              <a:rPr lang="en-US" dirty="0" smtClean="0"/>
              <a:t>policy violations can uncover higher severity incidents</a:t>
            </a:r>
            <a:endParaRPr lang="en-US" dirty="0"/>
          </a:p>
          <a:p>
            <a:pPr marL="742950" lvl="1" indent="-285750">
              <a:spcAft>
                <a:spcPts val="1200"/>
              </a:spcAft>
              <a:buFont typeface="Arial"/>
              <a:buChar char="•"/>
            </a:pPr>
            <a:r>
              <a:rPr lang="en-US" dirty="0"/>
              <a:t>N</a:t>
            </a:r>
            <a:r>
              <a:rPr lang="en-US" dirty="0" smtClean="0"/>
              <a:t>ormalization provides </a:t>
            </a:r>
            <a:r>
              <a:rPr lang="en-US" dirty="0"/>
              <a:t>a </a:t>
            </a:r>
            <a:r>
              <a:rPr lang="en-US" dirty="0" smtClean="0"/>
              <a:t>quick operational overview </a:t>
            </a:r>
            <a:r>
              <a:rPr lang="en-US" dirty="0"/>
              <a:t>for an </a:t>
            </a:r>
            <a:r>
              <a:rPr lang="en-US" dirty="0" smtClean="0"/>
              <a:t>analyst</a:t>
            </a:r>
            <a:endParaRPr lang="en-US" dirty="0"/>
          </a:p>
          <a:p>
            <a:pPr marL="742950" lvl="1" indent="-285750">
              <a:spcAft>
                <a:spcPts val="1200"/>
              </a:spcAft>
              <a:buFont typeface="Arial"/>
              <a:buChar char="•"/>
            </a:pPr>
            <a:r>
              <a:rPr lang="en-US" dirty="0"/>
              <a:t>Content </a:t>
            </a:r>
            <a:r>
              <a:rPr lang="en-US" dirty="0" smtClean="0"/>
              <a:t>awareness adds to the forensic capabilities of SIEM</a:t>
            </a:r>
            <a:endParaRPr lang="en-US" dirty="0"/>
          </a:p>
          <a:p>
            <a:pPr marL="742950" lvl="1" indent="-285750">
              <a:spcAft>
                <a:spcPts val="1200"/>
              </a:spcAft>
              <a:buFont typeface="Arial"/>
              <a:buChar char="•"/>
            </a:pPr>
            <a:r>
              <a:rPr lang="en-US" dirty="0"/>
              <a:t>Geo-IP </a:t>
            </a:r>
            <a:r>
              <a:rPr lang="en-US" dirty="0" smtClean="0"/>
              <a:t>can provide context</a:t>
            </a:r>
            <a:endParaRPr lang="en-US" dirty="0"/>
          </a:p>
          <a:p>
            <a:pPr marL="742950" lvl="1" indent="-285750">
              <a:spcAft>
                <a:spcPts val="1200"/>
              </a:spcAft>
              <a:buFont typeface="Arial"/>
              <a:buChar char="•"/>
            </a:pPr>
            <a:r>
              <a:rPr lang="en-US" dirty="0"/>
              <a:t>Events </a:t>
            </a:r>
            <a:r>
              <a:rPr lang="en-US" dirty="0" smtClean="0"/>
              <a:t>combined </a:t>
            </a:r>
            <a:r>
              <a:rPr lang="en-US" dirty="0"/>
              <a:t>with </a:t>
            </a:r>
            <a:r>
              <a:rPr lang="en-US" dirty="0" smtClean="0"/>
              <a:t>flows can tell </a:t>
            </a:r>
            <a:r>
              <a:rPr lang="en-US" dirty="0"/>
              <a:t>the </a:t>
            </a:r>
            <a:r>
              <a:rPr lang="en-US" dirty="0" smtClean="0"/>
              <a:t>whole story</a:t>
            </a:r>
            <a:endParaRPr lang="en-US" dirty="0"/>
          </a:p>
          <a:p>
            <a:pPr marL="742950" lvl="1" indent="-285750">
              <a:spcAft>
                <a:spcPts val="1200"/>
              </a:spcAft>
              <a:buFont typeface="Arial"/>
              <a:buChar char="•"/>
            </a:pPr>
            <a:r>
              <a:rPr lang="en-US" dirty="0"/>
              <a:t>Flow </a:t>
            </a:r>
            <a:r>
              <a:rPr lang="en-US" dirty="0" smtClean="0"/>
              <a:t>distribution patterns can uncover covert channels</a:t>
            </a:r>
            <a:endParaRPr lang="en-US" dirty="0"/>
          </a:p>
          <a:p>
            <a:pPr marL="285750" indent="-285750">
              <a:spcAft>
                <a:spcPts val="1200"/>
              </a:spcAft>
              <a:buFont typeface="Arial"/>
              <a:buChar char="•"/>
            </a:pPr>
            <a:r>
              <a:rPr lang="en-US" sz="2000" dirty="0"/>
              <a:t>SIEM </a:t>
            </a:r>
            <a:r>
              <a:rPr lang="en-US" sz="2000" dirty="0" smtClean="0"/>
              <a:t>provided </a:t>
            </a:r>
            <a:r>
              <a:rPr lang="en-US" sz="2000" dirty="0"/>
              <a:t>these </a:t>
            </a:r>
            <a:r>
              <a:rPr lang="en-US" sz="2000" dirty="0" smtClean="0"/>
              <a:t>actionable </a:t>
            </a:r>
            <a:r>
              <a:rPr lang="en-US" sz="2000" dirty="0"/>
              <a:t>i</a:t>
            </a:r>
            <a:r>
              <a:rPr lang="en-US" sz="2000" dirty="0" smtClean="0"/>
              <a:t>tems </a:t>
            </a:r>
            <a:r>
              <a:rPr lang="en-US" sz="2000" dirty="0"/>
              <a:t>for this </a:t>
            </a:r>
            <a:r>
              <a:rPr lang="en-US" sz="2000" dirty="0" smtClean="0"/>
              <a:t>scenario:</a:t>
            </a:r>
            <a:endParaRPr lang="en-US" sz="2000" dirty="0"/>
          </a:p>
          <a:p>
            <a:pPr marL="742950" lvl="1" indent="-285750">
              <a:spcAft>
                <a:spcPts val="1200"/>
              </a:spcAft>
              <a:buFont typeface="Arial"/>
              <a:buChar char="•"/>
            </a:pPr>
            <a:r>
              <a:rPr lang="en-US" dirty="0"/>
              <a:t>Antivirus </a:t>
            </a:r>
            <a:r>
              <a:rPr lang="en-US" dirty="0" smtClean="0"/>
              <a:t>missed </a:t>
            </a:r>
            <a:r>
              <a:rPr lang="en-US" dirty="0"/>
              <a:t>T</a:t>
            </a:r>
            <a:r>
              <a:rPr lang="en-US" dirty="0" smtClean="0"/>
              <a:t>rojan</a:t>
            </a:r>
            <a:r>
              <a:rPr lang="en-US" dirty="0"/>
              <a:t>: </a:t>
            </a:r>
            <a:r>
              <a:rPr lang="en-US" dirty="0" smtClean="0"/>
              <a:t>Maybe </a:t>
            </a:r>
            <a:r>
              <a:rPr lang="en-US" dirty="0"/>
              <a:t>we should </a:t>
            </a:r>
            <a:r>
              <a:rPr lang="en-US" dirty="0" smtClean="0"/>
              <a:t>update </a:t>
            </a:r>
            <a:r>
              <a:rPr lang="en-US" dirty="0"/>
              <a:t>our </a:t>
            </a:r>
            <a:r>
              <a:rPr lang="en-US" dirty="0" smtClean="0"/>
              <a:t>virus definitions</a:t>
            </a:r>
            <a:r>
              <a:rPr lang="en-US" dirty="0"/>
              <a:t>?</a:t>
            </a:r>
          </a:p>
          <a:p>
            <a:pPr marL="742950" lvl="1" indent="-285750">
              <a:spcAft>
                <a:spcPts val="1200"/>
              </a:spcAft>
              <a:buFont typeface="Arial"/>
              <a:buChar char="•"/>
            </a:pPr>
            <a:r>
              <a:rPr lang="en-US" dirty="0"/>
              <a:t>Misspelled User Agent: Perfect for IDS/IPS </a:t>
            </a:r>
            <a:r>
              <a:rPr lang="en-US" dirty="0" smtClean="0"/>
              <a:t>signature  </a:t>
            </a:r>
            <a:endParaRPr lang="en-US" dirty="0"/>
          </a:p>
          <a:p>
            <a:pPr marL="742950" lvl="1" indent="-285750">
              <a:spcAft>
                <a:spcPts val="1200"/>
              </a:spcAft>
              <a:buFont typeface="Arial"/>
              <a:buChar char="•"/>
            </a:pPr>
            <a:r>
              <a:rPr lang="en-US" dirty="0"/>
              <a:t>Password </a:t>
            </a:r>
            <a:r>
              <a:rPr lang="en-US" dirty="0" smtClean="0"/>
              <a:t>policies </a:t>
            </a:r>
            <a:r>
              <a:rPr lang="en-US" dirty="0"/>
              <a:t>need </a:t>
            </a:r>
            <a:r>
              <a:rPr lang="en-US" dirty="0" smtClean="0"/>
              <a:t>enforced</a:t>
            </a:r>
            <a:endParaRPr lang="en-US" dirty="0"/>
          </a:p>
          <a:p>
            <a:pPr marL="742950" lvl="1" indent="-285750">
              <a:spcAft>
                <a:spcPts val="1200"/>
              </a:spcAft>
              <a:buFont typeface="Arial"/>
              <a:buChar char="•"/>
            </a:pPr>
            <a:r>
              <a:rPr lang="en-US" dirty="0"/>
              <a:t>Firewall </a:t>
            </a:r>
            <a:r>
              <a:rPr lang="en-US" dirty="0" smtClean="0"/>
              <a:t>mitigation </a:t>
            </a:r>
            <a:r>
              <a:rPr lang="en-US" dirty="0"/>
              <a:t>to </a:t>
            </a:r>
            <a:r>
              <a:rPr lang="en-US" dirty="0" smtClean="0"/>
              <a:t>block </a:t>
            </a:r>
            <a:r>
              <a:rPr lang="en-US" dirty="0"/>
              <a:t>C</a:t>
            </a:r>
            <a:r>
              <a:rPr lang="en-US" dirty="0" smtClean="0"/>
              <a:t>hina </a:t>
            </a:r>
            <a:r>
              <a:rPr lang="en-US" dirty="0"/>
              <a:t>IP </a:t>
            </a:r>
            <a:r>
              <a:rPr lang="en-US" dirty="0" smtClean="0"/>
              <a:t>address</a:t>
            </a:r>
            <a:endParaRPr lang="en-US" dirty="0"/>
          </a:p>
          <a:p>
            <a:pPr marL="742950" lvl="1" indent="-285750">
              <a:spcAft>
                <a:spcPts val="1200"/>
              </a:spcAft>
              <a:buFont typeface="Arial"/>
              <a:buChar char="•"/>
            </a:pPr>
            <a:r>
              <a:rPr lang="en-US" dirty="0"/>
              <a:t>Scoped the </a:t>
            </a:r>
            <a:r>
              <a:rPr lang="en-US" dirty="0" smtClean="0"/>
              <a:t>entire event </a:t>
            </a:r>
            <a:r>
              <a:rPr lang="en-US" dirty="0"/>
              <a:t>to </a:t>
            </a:r>
            <a:r>
              <a:rPr lang="en-US" dirty="0" smtClean="0"/>
              <a:t>include time </a:t>
            </a:r>
            <a:r>
              <a:rPr lang="en-US" dirty="0"/>
              <a:t>frame and s</a:t>
            </a:r>
            <a:r>
              <a:rPr lang="en-US" dirty="0" smtClean="0"/>
              <a:t>upporting </a:t>
            </a:r>
            <a:r>
              <a:rPr lang="en-US" dirty="0"/>
              <a:t>e</a:t>
            </a:r>
            <a:r>
              <a:rPr lang="en-US" dirty="0" smtClean="0"/>
              <a:t>vents</a:t>
            </a:r>
            <a:endParaRPr lang="en-US" dirty="0"/>
          </a:p>
        </p:txBody>
      </p:sp>
      <p:sp>
        <p:nvSpPr>
          <p:cNvPr id="3" name="Footer Placeholder 2"/>
          <p:cNvSpPr>
            <a:spLocks noGrp="1"/>
          </p:cNvSpPr>
          <p:nvPr>
            <p:ph type="ftr" sz="quarter" idx="3"/>
          </p:nvPr>
        </p:nvSpPr>
        <p:spPr/>
        <p:txBody>
          <a:bodyPr/>
          <a:lstStyle/>
          <a:p>
            <a:pPr algn="r"/>
            <a:r>
              <a:rPr lang="en-US" dirty="0" smtClean="0"/>
              <a:t>SIEM Workflow</a:t>
            </a:r>
            <a:endParaRPr lang="en-US" dirty="0"/>
          </a:p>
        </p:txBody>
      </p:sp>
    </p:spTree>
    <p:extLst>
      <p:ext uri="{BB962C8B-B14F-4D97-AF65-F5344CB8AC3E}">
        <p14:creationId xmlns:p14="http://schemas.microsoft.com/office/powerpoint/2010/main" val="25134609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Management</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
        <p:nvSpPr>
          <p:cNvPr id="8" name="Rectangle 7"/>
          <p:cNvSpPr/>
          <p:nvPr/>
        </p:nvSpPr>
        <p:spPr>
          <a:xfrm>
            <a:off x="228600" y="5867400"/>
            <a:ext cx="8534400" cy="646331"/>
          </a:xfrm>
          <a:prstGeom prst="rect">
            <a:avLst/>
          </a:prstGeom>
        </p:spPr>
        <p:txBody>
          <a:bodyPr wrap="square">
            <a:spAutoFit/>
          </a:bodyPr>
          <a:lstStyle/>
          <a:p>
            <a:pPr algn="ctr">
              <a:spcAft>
                <a:spcPts val="1200"/>
              </a:spcAft>
              <a:defRPr/>
            </a:pPr>
            <a:r>
              <a:rPr lang="en-US" dirty="0"/>
              <a:t>The Case Manager is an easy-to-use feature that allows you to assign and track work items and support tickets associated with network events. </a:t>
            </a:r>
          </a:p>
        </p:txBody>
      </p:sp>
      <p:pic>
        <p:nvPicPr>
          <p:cNvPr id="3" name="Picture 2" descr="caseman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685800"/>
            <a:ext cx="8839200" cy="5121215"/>
          </a:xfrm>
          <a:prstGeom prst="rect">
            <a:avLst/>
          </a:prstGeom>
          <a:ln>
            <a:solidFill>
              <a:srgbClr val="000000"/>
            </a:solidFill>
          </a:ln>
        </p:spPr>
      </p:pic>
    </p:spTree>
    <p:extLst>
      <p:ext uri="{BB962C8B-B14F-4D97-AF65-F5344CB8AC3E}">
        <p14:creationId xmlns:p14="http://schemas.microsoft.com/office/powerpoint/2010/main" val="25918187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Management</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
        <p:nvSpPr>
          <p:cNvPr id="5" name="TextBox 4"/>
          <p:cNvSpPr txBox="1"/>
          <p:nvPr/>
        </p:nvSpPr>
        <p:spPr>
          <a:xfrm>
            <a:off x="152400" y="685800"/>
            <a:ext cx="8686800" cy="5878533"/>
          </a:xfrm>
          <a:prstGeom prst="rect">
            <a:avLst/>
          </a:prstGeom>
          <a:noFill/>
        </p:spPr>
        <p:txBody>
          <a:bodyPr wrap="square" rtlCol="0">
            <a:spAutoFit/>
          </a:bodyPr>
          <a:lstStyle/>
          <a:p>
            <a:pPr marL="285750" indent="-285750">
              <a:spcAft>
                <a:spcPts val="600"/>
              </a:spcAft>
              <a:buFont typeface="Arial"/>
              <a:buChar char="•"/>
            </a:pPr>
            <a:r>
              <a:rPr lang="en-US" dirty="0" smtClean="0"/>
              <a:t>Case Management has the following characteristics:</a:t>
            </a:r>
          </a:p>
          <a:p>
            <a:pPr marL="742950" lvl="1" indent="-285750">
              <a:spcAft>
                <a:spcPts val="600"/>
              </a:spcAft>
              <a:buFont typeface="Arial"/>
              <a:buChar char="•"/>
            </a:pPr>
            <a:r>
              <a:rPr lang="en-US" dirty="0" smtClean="0"/>
              <a:t>Cases can </a:t>
            </a:r>
            <a:r>
              <a:rPr lang="en-US" dirty="0"/>
              <a:t>be assigned to a group of users.</a:t>
            </a:r>
          </a:p>
          <a:p>
            <a:pPr marL="742950" lvl="1" indent="-285750">
              <a:spcAft>
                <a:spcPts val="600"/>
              </a:spcAft>
              <a:buFont typeface="Arial"/>
              <a:buChar char="•"/>
            </a:pPr>
            <a:r>
              <a:rPr lang="en-US" dirty="0" smtClean="0"/>
              <a:t>Cases can </a:t>
            </a:r>
            <a:r>
              <a:rPr lang="en-US" dirty="0"/>
              <a:t>be set to email the case to the person or group to whom it is assigned.</a:t>
            </a:r>
          </a:p>
          <a:p>
            <a:pPr marL="742950" lvl="1" indent="-285750">
              <a:spcAft>
                <a:spcPts val="600"/>
              </a:spcAft>
              <a:buFont typeface="Arial"/>
              <a:buChar char="•"/>
            </a:pPr>
            <a:r>
              <a:rPr lang="en-US" dirty="0"/>
              <a:t>C</a:t>
            </a:r>
            <a:r>
              <a:rPr lang="en-US" dirty="0" smtClean="0"/>
              <a:t>ase can be emailed to </a:t>
            </a:r>
            <a:r>
              <a:rPr lang="en-US" dirty="0"/>
              <a:t>any address you designate.</a:t>
            </a:r>
          </a:p>
          <a:p>
            <a:pPr marL="742950" lvl="1" indent="-285750">
              <a:spcAft>
                <a:spcPts val="600"/>
              </a:spcAft>
              <a:buFont typeface="Arial"/>
              <a:buChar char="•"/>
            </a:pPr>
            <a:r>
              <a:rPr lang="en-US" dirty="0" smtClean="0"/>
              <a:t>Events </a:t>
            </a:r>
            <a:r>
              <a:rPr lang="en-US" dirty="0"/>
              <a:t>can be added to a case by selecting them on an event </a:t>
            </a:r>
            <a:r>
              <a:rPr lang="en-US" dirty="0" smtClean="0"/>
              <a:t>view</a:t>
            </a:r>
            <a:endParaRPr lang="en-US" dirty="0"/>
          </a:p>
          <a:p>
            <a:pPr marL="742950" lvl="1" indent="-285750">
              <a:spcAft>
                <a:spcPts val="600"/>
              </a:spcAft>
              <a:buFont typeface="Arial"/>
              <a:buChar char="•"/>
            </a:pPr>
            <a:r>
              <a:rPr lang="en-US" dirty="0" smtClean="0"/>
              <a:t>Event </a:t>
            </a:r>
            <a:r>
              <a:rPr lang="en-US" dirty="0"/>
              <a:t>data can be viewed from the Case Details screen.</a:t>
            </a:r>
          </a:p>
          <a:p>
            <a:pPr marL="742950" lvl="1" indent="-285750">
              <a:spcAft>
                <a:spcPts val="600"/>
              </a:spcAft>
              <a:buFont typeface="Arial"/>
              <a:buChar char="•"/>
            </a:pPr>
            <a:r>
              <a:rPr lang="en-US" dirty="0" smtClean="0"/>
              <a:t>Cases </a:t>
            </a:r>
            <a:r>
              <a:rPr lang="en-US" dirty="0"/>
              <a:t>do not have to be linked to an event.</a:t>
            </a:r>
          </a:p>
          <a:p>
            <a:pPr marL="742950" lvl="1" indent="-285750">
              <a:spcAft>
                <a:spcPts val="600"/>
              </a:spcAft>
              <a:buFont typeface="Arial"/>
              <a:buChar char="•"/>
            </a:pPr>
            <a:r>
              <a:rPr lang="en-US" dirty="0" smtClean="0"/>
              <a:t>Cases </a:t>
            </a:r>
            <a:r>
              <a:rPr lang="en-US" dirty="0"/>
              <a:t>are given a unique, system-generated case number.</a:t>
            </a:r>
          </a:p>
          <a:p>
            <a:pPr marL="742950" lvl="1" indent="-285750">
              <a:spcAft>
                <a:spcPts val="600"/>
              </a:spcAft>
              <a:buFont typeface="Arial"/>
              <a:buChar char="•"/>
            </a:pPr>
            <a:r>
              <a:rPr lang="en-US" dirty="0" smtClean="0"/>
              <a:t>Cases </a:t>
            </a:r>
            <a:r>
              <a:rPr lang="en-US" dirty="0"/>
              <a:t>can be assigned to an organization and/or one or more users on the ESM </a:t>
            </a:r>
            <a:endParaRPr lang="en-US" dirty="0" smtClean="0"/>
          </a:p>
          <a:p>
            <a:pPr marL="742950" lvl="1" indent="-285750">
              <a:spcAft>
                <a:spcPts val="600"/>
              </a:spcAft>
              <a:buFont typeface="Arial"/>
              <a:buChar char="•"/>
            </a:pPr>
            <a:r>
              <a:rPr lang="en-US" dirty="0" smtClean="0"/>
              <a:t>Cases </a:t>
            </a:r>
            <a:r>
              <a:rPr lang="en-US" dirty="0"/>
              <a:t>can have one of two status states: open and closed (default = Open). </a:t>
            </a:r>
          </a:p>
          <a:p>
            <a:pPr marL="742950" lvl="1" indent="-285750">
              <a:spcAft>
                <a:spcPts val="600"/>
              </a:spcAft>
              <a:buFont typeface="Arial"/>
              <a:buChar char="•"/>
            </a:pPr>
            <a:r>
              <a:rPr lang="en-US" dirty="0" smtClean="0"/>
              <a:t>Cases </a:t>
            </a:r>
            <a:r>
              <a:rPr lang="en-US" dirty="0"/>
              <a:t>have a creation time stamp as well as a closed time stamp.</a:t>
            </a:r>
          </a:p>
          <a:p>
            <a:pPr marL="742950" lvl="1" indent="-285750">
              <a:spcAft>
                <a:spcPts val="600"/>
              </a:spcAft>
              <a:buFont typeface="Arial"/>
              <a:buChar char="•"/>
            </a:pPr>
            <a:r>
              <a:rPr lang="en-US" dirty="0" smtClean="0"/>
              <a:t>Severity </a:t>
            </a:r>
            <a:r>
              <a:rPr lang="en-US" dirty="0"/>
              <a:t>can be assigned to a case. (</a:t>
            </a:r>
            <a:r>
              <a:rPr lang="en-US" dirty="0" smtClean="0"/>
              <a:t>low</a:t>
            </a:r>
            <a:r>
              <a:rPr lang="en-US" dirty="0"/>
              <a:t>, medium, and </a:t>
            </a:r>
            <a:r>
              <a:rPr lang="en-US" dirty="0" smtClean="0"/>
              <a:t>high) </a:t>
            </a:r>
            <a:r>
              <a:rPr lang="en-US" dirty="0"/>
              <a:t>(default = Low).</a:t>
            </a:r>
          </a:p>
          <a:p>
            <a:pPr marL="742950" lvl="1" indent="-285750">
              <a:spcAft>
                <a:spcPts val="600"/>
              </a:spcAft>
              <a:buFont typeface="Arial"/>
              <a:buChar char="•"/>
            </a:pPr>
            <a:r>
              <a:rPr lang="en-US" dirty="0" smtClean="0"/>
              <a:t>Each </a:t>
            </a:r>
            <a:r>
              <a:rPr lang="en-US" dirty="0"/>
              <a:t>case has a notes section where comments are saved and maintained.   </a:t>
            </a:r>
          </a:p>
          <a:p>
            <a:pPr marL="742950" lvl="1" indent="-285750">
              <a:spcAft>
                <a:spcPts val="600"/>
              </a:spcAft>
              <a:buFont typeface="Arial"/>
              <a:buChar char="•"/>
            </a:pPr>
            <a:r>
              <a:rPr lang="en-US" dirty="0" smtClean="0"/>
              <a:t>All </a:t>
            </a:r>
            <a:r>
              <a:rPr lang="en-US" dirty="0"/>
              <a:t>open cases can be viewed on the Open Case Management </a:t>
            </a:r>
            <a:r>
              <a:rPr lang="en-US" dirty="0" smtClean="0"/>
              <a:t>screen</a:t>
            </a:r>
            <a:endParaRPr lang="en-US" dirty="0"/>
          </a:p>
          <a:p>
            <a:pPr marL="742950" lvl="1" indent="-285750">
              <a:spcAft>
                <a:spcPts val="600"/>
              </a:spcAft>
              <a:buFont typeface="Arial"/>
              <a:buChar char="•"/>
            </a:pPr>
            <a:r>
              <a:rPr lang="en-US" dirty="0" smtClean="0"/>
              <a:t>Case </a:t>
            </a:r>
            <a:r>
              <a:rPr lang="en-US" dirty="0"/>
              <a:t>management reports can be </a:t>
            </a:r>
            <a:r>
              <a:rPr lang="en-US" dirty="0" smtClean="0"/>
              <a:t>generated</a:t>
            </a:r>
            <a:endParaRPr lang="en-US" dirty="0"/>
          </a:p>
        </p:txBody>
      </p:sp>
    </p:spTree>
    <p:extLst>
      <p:ext uri="{BB962C8B-B14F-4D97-AF65-F5344CB8AC3E}">
        <p14:creationId xmlns:p14="http://schemas.microsoft.com/office/powerpoint/2010/main" val="6919928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Remedy Interface</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grpSp>
        <p:nvGrpSpPr>
          <p:cNvPr id="8" name="Group 7"/>
          <p:cNvGrpSpPr/>
          <p:nvPr/>
        </p:nvGrpSpPr>
        <p:grpSpPr>
          <a:xfrm>
            <a:off x="723900" y="762000"/>
            <a:ext cx="7696200" cy="4560728"/>
            <a:chOff x="685800" y="925672"/>
            <a:chExt cx="7696200" cy="4560728"/>
          </a:xfrm>
        </p:grpSpPr>
        <p:pic>
          <p:nvPicPr>
            <p:cNvPr id="3" name="Picture 2" descr="systemproperti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925672"/>
              <a:ext cx="6477000" cy="4560728"/>
            </a:xfrm>
            <a:prstGeom prst="rect">
              <a:avLst/>
            </a:prstGeom>
            <a:ln>
              <a:solidFill>
                <a:srgbClr val="000000"/>
              </a:solidFill>
            </a:ln>
          </p:spPr>
        </p:pic>
        <p:pic>
          <p:nvPicPr>
            <p:cNvPr id="5" name="Picture 4" descr="remedyconfi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066800"/>
              <a:ext cx="4267200" cy="3556000"/>
            </a:xfrm>
            <a:prstGeom prst="rect">
              <a:avLst/>
            </a:prstGeom>
            <a:ln>
              <a:solidFill>
                <a:srgbClr val="000000"/>
              </a:solidFill>
            </a:ln>
          </p:spPr>
        </p:pic>
      </p:grpSp>
      <p:sp>
        <p:nvSpPr>
          <p:cNvPr id="10" name="Rectangle 9"/>
          <p:cNvSpPr/>
          <p:nvPr/>
        </p:nvSpPr>
        <p:spPr bwMode="auto">
          <a:xfrm>
            <a:off x="653052" y="1280984"/>
            <a:ext cx="1870364" cy="230188"/>
          </a:xfrm>
          <a:prstGeom prst="rect">
            <a:avLst/>
          </a:prstGeom>
          <a:noFill/>
          <a:ln w="381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MS PGothic" pitchFamily="34" charset="-128"/>
            </a:endParaRPr>
          </a:p>
        </p:txBody>
      </p:sp>
      <p:sp>
        <p:nvSpPr>
          <p:cNvPr id="11" name="Rectangle 10"/>
          <p:cNvSpPr/>
          <p:nvPr/>
        </p:nvSpPr>
        <p:spPr bwMode="auto">
          <a:xfrm>
            <a:off x="2451229" y="4419600"/>
            <a:ext cx="872539" cy="230188"/>
          </a:xfrm>
          <a:prstGeom prst="rect">
            <a:avLst/>
          </a:prstGeom>
          <a:noFill/>
          <a:ln w="381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MS PGothic" pitchFamily="34" charset="-128"/>
            </a:endParaRPr>
          </a:p>
        </p:txBody>
      </p:sp>
      <p:sp>
        <p:nvSpPr>
          <p:cNvPr id="13" name="TextBox 12"/>
          <p:cNvSpPr txBox="1"/>
          <p:nvPr/>
        </p:nvSpPr>
        <p:spPr>
          <a:xfrm>
            <a:off x="228600" y="5602069"/>
            <a:ext cx="8686800" cy="646331"/>
          </a:xfrm>
          <a:prstGeom prst="rect">
            <a:avLst/>
          </a:prstGeom>
          <a:noFill/>
        </p:spPr>
        <p:txBody>
          <a:bodyPr wrap="square" rtlCol="0">
            <a:spAutoFit/>
          </a:bodyPr>
          <a:lstStyle/>
          <a:p>
            <a:pPr algn="ctr"/>
            <a:r>
              <a:rPr lang="en-US" dirty="0"/>
              <a:t>The Remedy Configuration dialog allows you to configure the remedy settings so the ESM can communicate with </a:t>
            </a:r>
            <a:r>
              <a:rPr lang="en-US" dirty="0" smtClean="0"/>
              <a:t>a </a:t>
            </a:r>
            <a:r>
              <a:rPr lang="en-US" dirty="0"/>
              <a:t>remedy </a:t>
            </a:r>
            <a:r>
              <a:rPr lang="en-US" dirty="0" smtClean="0"/>
              <a:t>system.</a:t>
            </a:r>
            <a:endParaRPr lang="en-US" dirty="0"/>
          </a:p>
        </p:txBody>
      </p:sp>
    </p:spTree>
    <p:extLst>
      <p:ext uri="{BB962C8B-B14F-4D97-AF65-F5344CB8AC3E}">
        <p14:creationId xmlns:p14="http://schemas.microsoft.com/office/powerpoint/2010/main" val="8007852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McAfee ESMI</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pic>
        <p:nvPicPr>
          <p:cNvPr id="6" name="Picture 5" descr="Local ES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691106"/>
            <a:ext cx="8686800" cy="4633494"/>
          </a:xfrm>
          <a:prstGeom prst="rect">
            <a:avLst/>
          </a:prstGeom>
          <a:ln>
            <a:solidFill>
              <a:srgbClr val="000000"/>
            </a:solidFill>
          </a:ln>
        </p:spPr>
      </p:pic>
      <p:sp>
        <p:nvSpPr>
          <p:cNvPr id="3" name="TextBox 2"/>
          <p:cNvSpPr txBox="1"/>
          <p:nvPr/>
        </p:nvSpPr>
        <p:spPr>
          <a:xfrm>
            <a:off x="228601" y="762000"/>
            <a:ext cx="8686800" cy="707886"/>
          </a:xfrm>
          <a:prstGeom prst="rect">
            <a:avLst/>
          </a:prstGeom>
          <a:noFill/>
        </p:spPr>
        <p:txBody>
          <a:bodyPr wrap="square" rtlCol="0">
            <a:spAutoFit/>
          </a:bodyPr>
          <a:lstStyle/>
          <a:p>
            <a:pPr algn="ctr"/>
            <a:r>
              <a:rPr lang="en-US" sz="2000" dirty="0"/>
              <a:t>The </a:t>
            </a:r>
            <a:r>
              <a:rPr lang="en-US" sz="2000" dirty="0" smtClean="0"/>
              <a:t>McAfee ESMI Desktop </a:t>
            </a:r>
            <a:r>
              <a:rPr lang="en-US" sz="2000" dirty="0"/>
              <a:t>acts as the command center for all devices under its scope</a:t>
            </a:r>
          </a:p>
        </p:txBody>
      </p:sp>
    </p:spTree>
    <p:extLst>
      <p:ext uri="{BB962C8B-B14F-4D97-AF65-F5344CB8AC3E}">
        <p14:creationId xmlns:p14="http://schemas.microsoft.com/office/powerpoint/2010/main" val="8144951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Forwarding</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pic>
        <p:nvPicPr>
          <p:cNvPr id="6" name="Picture 5" descr="Event Forward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753127"/>
            <a:ext cx="5943600" cy="5647673"/>
          </a:xfrm>
          <a:prstGeom prst="rect">
            <a:avLst/>
          </a:prstGeom>
          <a:ln>
            <a:solidFill>
              <a:srgbClr val="000000"/>
            </a:solidFill>
          </a:ln>
        </p:spPr>
      </p:pic>
      <p:sp>
        <p:nvSpPr>
          <p:cNvPr id="7" name="Rectangle 6"/>
          <p:cNvSpPr/>
          <p:nvPr/>
        </p:nvSpPr>
        <p:spPr>
          <a:xfrm>
            <a:off x="6248400" y="1419284"/>
            <a:ext cx="2590800" cy="4524316"/>
          </a:xfrm>
          <a:prstGeom prst="rect">
            <a:avLst/>
          </a:prstGeom>
        </p:spPr>
        <p:txBody>
          <a:bodyPr wrap="square">
            <a:spAutoFit/>
          </a:bodyPr>
          <a:lstStyle/>
          <a:p>
            <a:pPr marL="285750" indent="-285750">
              <a:buFont typeface="Arial"/>
              <a:buChar char="•"/>
            </a:pPr>
            <a:r>
              <a:rPr lang="en-US" dirty="0"/>
              <a:t>The Event Forwarding screen allows you to configure the forwarding of event data to a syslog or SNMP server. </a:t>
            </a:r>
          </a:p>
          <a:p>
            <a:endParaRPr lang="en-US" dirty="0"/>
          </a:p>
          <a:p>
            <a:pPr marL="285750" indent="-285750">
              <a:buFont typeface="Arial"/>
              <a:buChar char="•"/>
            </a:pPr>
            <a:r>
              <a:rPr lang="en-US" dirty="0"/>
              <a:t>An event forwarding destination can be added, modified, and deleted depending on what the user would like to perform with the incoming event data.</a:t>
            </a:r>
          </a:p>
        </p:txBody>
      </p:sp>
    </p:spTree>
    <p:extLst>
      <p:ext uri="{BB962C8B-B14F-4D97-AF65-F5344CB8AC3E}">
        <p14:creationId xmlns:p14="http://schemas.microsoft.com/office/powerpoint/2010/main" val="28041027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Forwarding - Adding an Event</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pic>
        <p:nvPicPr>
          <p:cNvPr id="5" name="Picture 4" descr="addeventfw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762000"/>
            <a:ext cx="3710928" cy="5638800"/>
          </a:xfrm>
          <a:prstGeom prst="rect">
            <a:avLst/>
          </a:prstGeom>
          <a:ln>
            <a:solidFill>
              <a:srgbClr val="000000"/>
            </a:solidFill>
          </a:ln>
        </p:spPr>
      </p:pic>
      <p:sp>
        <p:nvSpPr>
          <p:cNvPr id="7" name="TextBox 6"/>
          <p:cNvSpPr txBox="1"/>
          <p:nvPr/>
        </p:nvSpPr>
        <p:spPr>
          <a:xfrm>
            <a:off x="4038600" y="685800"/>
            <a:ext cx="4953000" cy="5847756"/>
          </a:xfrm>
          <a:prstGeom prst="rect">
            <a:avLst/>
          </a:prstGeom>
          <a:noFill/>
        </p:spPr>
        <p:txBody>
          <a:bodyPr wrap="square" rtlCol="0">
            <a:spAutoFit/>
          </a:bodyPr>
          <a:lstStyle/>
          <a:p>
            <a:pPr>
              <a:spcAft>
                <a:spcPts val="1200"/>
              </a:spcAft>
            </a:pPr>
            <a:r>
              <a:rPr lang="en-US" sz="1600" b="1" dirty="0"/>
              <a:t>Use System Profiles </a:t>
            </a:r>
            <a:r>
              <a:rPr lang="en-US" sz="1600" dirty="0"/>
              <a:t>– Allows you to use pre-defined settings for commonly used ESM.</a:t>
            </a:r>
          </a:p>
          <a:p>
            <a:pPr>
              <a:spcAft>
                <a:spcPts val="1200"/>
              </a:spcAft>
            </a:pPr>
            <a:r>
              <a:rPr lang="en-US" sz="1600" b="1" dirty="0"/>
              <a:t>Event Forwarding Agent </a:t>
            </a:r>
            <a:r>
              <a:rPr lang="en-US" sz="1600" dirty="0"/>
              <a:t>– This defines the formats, including the fields contained within the forwarded event. </a:t>
            </a:r>
            <a:endParaRPr lang="en-US" sz="1600" dirty="0" smtClean="0"/>
          </a:p>
          <a:p>
            <a:pPr>
              <a:spcAft>
                <a:spcPts val="1200"/>
              </a:spcAft>
            </a:pPr>
            <a:r>
              <a:rPr lang="en-US" sz="1600" b="1" dirty="0" smtClean="0"/>
              <a:t>Name</a:t>
            </a:r>
            <a:r>
              <a:rPr lang="en-US" sz="1600" dirty="0" smtClean="0"/>
              <a:t> </a:t>
            </a:r>
            <a:r>
              <a:rPr lang="en-US" sz="1600" dirty="0"/>
              <a:t>– A name for the Event Forwarding </a:t>
            </a:r>
            <a:r>
              <a:rPr lang="en-US" sz="1600" dirty="0" smtClean="0"/>
              <a:t>settings.</a:t>
            </a:r>
            <a:endParaRPr lang="en-US" sz="1600" dirty="0"/>
          </a:p>
          <a:p>
            <a:pPr>
              <a:spcAft>
                <a:spcPts val="1200"/>
              </a:spcAft>
            </a:pPr>
            <a:r>
              <a:rPr lang="en-US" sz="1600" b="1" dirty="0"/>
              <a:t>Destination IP Address / Port</a:t>
            </a:r>
            <a:r>
              <a:rPr lang="en-US" sz="1600" dirty="0"/>
              <a:t> – The IP address and the port where the event is to be sent.</a:t>
            </a:r>
          </a:p>
          <a:p>
            <a:pPr>
              <a:spcAft>
                <a:spcPts val="1200"/>
              </a:spcAft>
            </a:pPr>
            <a:r>
              <a:rPr lang="en-US" sz="1600" b="1" dirty="0"/>
              <a:t>Facility / Severity / Protocol </a:t>
            </a:r>
            <a:r>
              <a:rPr lang="en-US" sz="1600" dirty="0"/>
              <a:t>– Options for the syslog protocol.</a:t>
            </a:r>
          </a:p>
          <a:p>
            <a:pPr>
              <a:spcAft>
                <a:spcPts val="1200"/>
              </a:spcAft>
            </a:pPr>
            <a:r>
              <a:rPr lang="en-US" sz="1600" b="1" dirty="0"/>
              <a:t>Send Packet </a:t>
            </a:r>
            <a:r>
              <a:rPr lang="en-US" sz="1600" dirty="0"/>
              <a:t>– If you have your policy set to copy a packet, selecting the Send Packet option will forward the packet information. </a:t>
            </a:r>
            <a:endParaRPr lang="en-US" sz="1600" dirty="0" smtClean="0"/>
          </a:p>
          <a:p>
            <a:pPr>
              <a:spcAft>
                <a:spcPts val="1200"/>
              </a:spcAft>
            </a:pPr>
            <a:r>
              <a:rPr lang="en-US" sz="1600" b="1" dirty="0" smtClean="0"/>
              <a:t>SSH</a:t>
            </a:r>
            <a:r>
              <a:rPr lang="en-US" sz="1600" dirty="0"/>
              <a:t> - If you choose to use syslog over TCP, you have the option of making the TCP connection over an SSH </a:t>
            </a:r>
            <a:r>
              <a:rPr lang="en-US" sz="1600" dirty="0" smtClean="0"/>
              <a:t>tunnel.</a:t>
            </a:r>
            <a:endParaRPr lang="en-US" sz="1600" b="1" dirty="0"/>
          </a:p>
          <a:p>
            <a:pPr>
              <a:spcAft>
                <a:spcPts val="1200"/>
              </a:spcAft>
            </a:pPr>
            <a:r>
              <a:rPr lang="en-US" sz="1600" b="1" dirty="0"/>
              <a:t>Event Filters </a:t>
            </a:r>
            <a:r>
              <a:rPr lang="en-US" sz="1600" dirty="0"/>
              <a:t>- Event filters allow you to filter the event data that is forwarded to a syslog or </a:t>
            </a:r>
            <a:r>
              <a:rPr lang="en-US" sz="1600" dirty="0">
                <a:latin typeface="Arial" charset="0"/>
              </a:rPr>
              <a:t>SNMP</a:t>
            </a:r>
            <a:r>
              <a:rPr lang="en-US" sz="1600" dirty="0"/>
              <a:t> server on the </a:t>
            </a:r>
            <a:r>
              <a:rPr lang="en-US" sz="1600" dirty="0" smtClean="0">
                <a:latin typeface="Arial" charset="0"/>
              </a:rPr>
              <a:t>ESM</a:t>
            </a:r>
            <a:endParaRPr lang="en-US" sz="1600" dirty="0"/>
          </a:p>
        </p:txBody>
      </p:sp>
    </p:spTree>
    <p:extLst>
      <p:ext uri="{BB962C8B-B14F-4D97-AF65-F5344CB8AC3E}">
        <p14:creationId xmlns:p14="http://schemas.microsoft.com/office/powerpoint/2010/main" val="13691735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Watchlist</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pic>
        <p:nvPicPr>
          <p:cNvPr id="3" name="Picture 2" descr="Watchl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38200"/>
            <a:ext cx="8686800" cy="4800600"/>
          </a:xfrm>
          <a:prstGeom prst="rect">
            <a:avLst/>
          </a:prstGeom>
          <a:ln w="12700" cmpd="sng">
            <a:solidFill>
              <a:schemeClr val="tx1"/>
            </a:solidFill>
          </a:ln>
        </p:spPr>
      </p:pic>
      <p:sp>
        <p:nvSpPr>
          <p:cNvPr id="5" name="Rectangle 4"/>
          <p:cNvSpPr/>
          <p:nvPr/>
        </p:nvSpPr>
        <p:spPr>
          <a:xfrm>
            <a:off x="152400" y="5715000"/>
            <a:ext cx="8686800" cy="830997"/>
          </a:xfrm>
          <a:prstGeom prst="rect">
            <a:avLst/>
          </a:prstGeom>
        </p:spPr>
        <p:txBody>
          <a:bodyPr wrap="square">
            <a:spAutoFit/>
          </a:bodyPr>
          <a:lstStyle/>
          <a:p>
            <a:pPr algn="ctr"/>
            <a:r>
              <a:rPr lang="en-US" sz="1600" dirty="0"/>
              <a:t>A watchlist is a grouping of specific types of information that can be used as filters or as an alarm condition so you will be notified when they occur in an event. They can be global or specific to a user or group and can be static or </a:t>
            </a:r>
            <a:r>
              <a:rPr lang="en-US" sz="1600" dirty="0" smtClean="0"/>
              <a:t>dynamic</a:t>
            </a:r>
            <a:endParaRPr lang="en-US" sz="1600" dirty="0"/>
          </a:p>
        </p:txBody>
      </p:sp>
    </p:spTree>
    <p:extLst>
      <p:ext uri="{BB962C8B-B14F-4D97-AF65-F5344CB8AC3E}">
        <p14:creationId xmlns:p14="http://schemas.microsoft.com/office/powerpoint/2010/main" val="13937173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Watchlist</a:t>
            </a:r>
            <a:endParaRPr lang="en-US" dirty="0"/>
          </a:p>
        </p:txBody>
      </p:sp>
      <p:sp>
        <p:nvSpPr>
          <p:cNvPr id="3" name="Content Placeholder 2"/>
          <p:cNvSpPr>
            <a:spLocks noGrp="1"/>
          </p:cNvSpPr>
          <p:nvPr>
            <p:ph idx="1"/>
          </p:nvPr>
        </p:nvSpPr>
        <p:spPr>
          <a:xfrm>
            <a:off x="71437" y="685800"/>
            <a:ext cx="8996363" cy="5715000"/>
          </a:xfrm>
        </p:spPr>
        <p:txBody>
          <a:bodyPr/>
          <a:lstStyle/>
          <a:p>
            <a:pPr>
              <a:spcAft>
                <a:spcPts val="600"/>
              </a:spcAft>
            </a:pPr>
            <a:r>
              <a:rPr lang="en-US" dirty="0"/>
              <a:t>A static watchlist consists of specific values that you </a:t>
            </a:r>
            <a:r>
              <a:rPr lang="en-US" dirty="0" smtClean="0"/>
              <a:t>enter</a:t>
            </a:r>
            <a:endParaRPr lang="en-US" dirty="0"/>
          </a:p>
          <a:p>
            <a:pPr>
              <a:spcAft>
                <a:spcPts val="600"/>
              </a:spcAft>
            </a:pPr>
            <a:r>
              <a:rPr lang="en-US" dirty="0"/>
              <a:t>A</a:t>
            </a:r>
            <a:r>
              <a:rPr lang="en-US" dirty="0" smtClean="0"/>
              <a:t> </a:t>
            </a:r>
            <a:r>
              <a:rPr lang="en-US" dirty="0"/>
              <a:t>dynamic watchlist consists of values that result from regular expression or string search criteria that you </a:t>
            </a:r>
            <a:r>
              <a:rPr lang="en-US" dirty="0" smtClean="0"/>
              <a:t>define</a:t>
            </a:r>
            <a:endParaRPr lang="en-US" dirty="0"/>
          </a:p>
          <a:p>
            <a:pPr>
              <a:spcAft>
                <a:spcPts val="600"/>
              </a:spcAft>
            </a:pPr>
            <a:r>
              <a:rPr lang="en-US" dirty="0"/>
              <a:t>You can create a watchlist three different ways: </a:t>
            </a:r>
            <a:endParaRPr lang="en-US" dirty="0" smtClean="0"/>
          </a:p>
          <a:p>
            <a:pPr lvl="2">
              <a:spcAft>
                <a:spcPts val="600"/>
              </a:spcAft>
            </a:pPr>
            <a:r>
              <a:rPr lang="en-US" dirty="0"/>
              <a:t>U</a:t>
            </a:r>
            <a:r>
              <a:rPr lang="en-US" dirty="0" smtClean="0"/>
              <a:t>sing </a:t>
            </a:r>
            <a:r>
              <a:rPr lang="en-US" dirty="0"/>
              <a:t>the Add a Watchlist </a:t>
            </a:r>
            <a:r>
              <a:rPr lang="en-US" dirty="0" smtClean="0"/>
              <a:t>dialog</a:t>
            </a:r>
          </a:p>
          <a:p>
            <a:pPr lvl="2">
              <a:spcAft>
                <a:spcPts val="600"/>
              </a:spcAft>
            </a:pPr>
            <a:r>
              <a:rPr lang="en-US" dirty="0"/>
              <a:t>S</a:t>
            </a:r>
            <a:r>
              <a:rPr lang="en-US" dirty="0" smtClean="0"/>
              <a:t>electing </a:t>
            </a:r>
            <a:r>
              <a:rPr lang="en-US" dirty="0"/>
              <a:t>events on a view and using the Create new watchlist from option on the view's </a:t>
            </a:r>
            <a:r>
              <a:rPr lang="en-US" dirty="0" smtClean="0"/>
              <a:t>menu</a:t>
            </a:r>
            <a:endParaRPr lang="en-US" dirty="0"/>
          </a:p>
          <a:p>
            <a:pPr lvl="2">
              <a:spcAft>
                <a:spcPts val="600"/>
              </a:spcAft>
            </a:pPr>
            <a:r>
              <a:rPr lang="en-US" dirty="0"/>
              <a:t>S</a:t>
            </a:r>
            <a:r>
              <a:rPr lang="en-US" dirty="0" smtClean="0"/>
              <a:t>electing </a:t>
            </a:r>
            <a:r>
              <a:rPr lang="en-US" dirty="0"/>
              <a:t>rules on the Policy Editor and using the Create new watchlist option on the Operations menu. </a:t>
            </a:r>
          </a:p>
          <a:p>
            <a:pPr>
              <a:spcAft>
                <a:spcPts val="600"/>
              </a:spcAft>
            </a:pPr>
            <a:r>
              <a:rPr lang="en-US" dirty="0" smtClean="0"/>
              <a:t>You </a:t>
            </a:r>
            <a:r>
              <a:rPr lang="en-US" dirty="0"/>
              <a:t>can edit or delete as well as append values to an existing watchlist</a:t>
            </a:r>
            <a:r>
              <a:rPr lang="en-US" dirty="0" smtClean="0"/>
              <a:t>.</a:t>
            </a:r>
          </a:p>
          <a:p>
            <a:pPr marL="285750" indent="-285750">
              <a:spcAft>
                <a:spcPts val="600"/>
              </a:spcAft>
              <a:buFont typeface="Arial"/>
              <a:buChar char="•"/>
            </a:pPr>
            <a:r>
              <a:rPr lang="en-US" dirty="0" smtClean="0"/>
              <a:t>A </a:t>
            </a:r>
            <a:r>
              <a:rPr lang="en-US" dirty="0"/>
              <a:t>user with administrator privileges can assign a watchlist to anyone or any group on the system. If you do not have administrator privileges, you can only assign </a:t>
            </a:r>
            <a:r>
              <a:rPr lang="en-US" dirty="0"/>
              <a:t>watchlists</a:t>
            </a:r>
            <a:r>
              <a:rPr lang="en-US" dirty="0"/>
              <a:t> to yourself and groups of which you are a member</a:t>
            </a:r>
            <a:r>
              <a:rPr lang="en-US" dirty="0" smtClean="0"/>
              <a:t>.</a:t>
            </a:r>
            <a:endParaRPr lang="en-US" dirty="0"/>
          </a:p>
          <a:p>
            <a:pPr marL="285750" indent="-285750">
              <a:spcAft>
                <a:spcPts val="600"/>
              </a:spcAft>
              <a:buFont typeface="Arial"/>
              <a:buChar char="•"/>
            </a:pPr>
            <a:r>
              <a:rPr lang="en-US" dirty="0"/>
              <a:t>Maximum number of values is 10,000. If you import a file containing more than 10,000 lines, you will not be allowed to create the watchlist.</a:t>
            </a:r>
          </a:p>
          <a:p>
            <a:pPr marL="0" indent="0">
              <a:spcAft>
                <a:spcPts val="600"/>
              </a:spcAft>
              <a:buNone/>
            </a:pPr>
            <a:endParaRPr lang="en-US" dirty="0"/>
          </a:p>
          <a:p>
            <a:pPr>
              <a:spcAft>
                <a:spcPts val="600"/>
              </a:spcAft>
            </a:pP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Tree>
    <p:extLst>
      <p:ext uri="{BB962C8B-B14F-4D97-AF65-F5344CB8AC3E}">
        <p14:creationId xmlns:p14="http://schemas.microsoft.com/office/powerpoint/2010/main" val="3957240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Watchlist</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pic>
        <p:nvPicPr>
          <p:cNvPr id="3" name="Picture 2" descr="Add Watchl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761999"/>
            <a:ext cx="4419600" cy="5503653"/>
          </a:xfrm>
          <a:prstGeom prst="rect">
            <a:avLst/>
          </a:prstGeom>
          <a:ln>
            <a:solidFill>
              <a:srgbClr val="000000"/>
            </a:solidFill>
          </a:ln>
        </p:spPr>
      </p:pic>
      <p:sp>
        <p:nvSpPr>
          <p:cNvPr id="7" name="TextBox 6"/>
          <p:cNvSpPr txBox="1"/>
          <p:nvPr/>
        </p:nvSpPr>
        <p:spPr>
          <a:xfrm>
            <a:off x="4800600" y="838200"/>
            <a:ext cx="4191000" cy="5632312"/>
          </a:xfrm>
          <a:prstGeom prst="rect">
            <a:avLst/>
          </a:prstGeom>
          <a:noFill/>
        </p:spPr>
        <p:txBody>
          <a:bodyPr wrap="square" rtlCol="0">
            <a:spAutoFit/>
          </a:bodyPr>
          <a:lstStyle/>
          <a:p>
            <a:pPr>
              <a:spcAft>
                <a:spcPts val="1200"/>
              </a:spcAft>
            </a:pPr>
            <a:r>
              <a:rPr lang="en-US" b="1" dirty="0"/>
              <a:t>Name</a:t>
            </a:r>
            <a:r>
              <a:rPr lang="en-US" dirty="0"/>
              <a:t> – Name for the watchlist</a:t>
            </a:r>
          </a:p>
          <a:p>
            <a:pPr>
              <a:spcAft>
                <a:spcPts val="1200"/>
              </a:spcAft>
            </a:pPr>
            <a:r>
              <a:rPr lang="en-US" b="1" dirty="0" smtClean="0"/>
              <a:t>Type</a:t>
            </a:r>
            <a:r>
              <a:rPr lang="en-US" dirty="0" smtClean="0"/>
              <a:t> – The type of values contained in the watchlist.</a:t>
            </a:r>
          </a:p>
          <a:p>
            <a:pPr>
              <a:spcAft>
                <a:spcPts val="1200"/>
              </a:spcAft>
            </a:pPr>
            <a:r>
              <a:rPr lang="en-US" b="1" dirty="0" smtClean="0"/>
              <a:t>Assignee</a:t>
            </a:r>
            <a:r>
              <a:rPr lang="en-US" dirty="0" smtClean="0"/>
              <a:t> – Select the assignee</a:t>
            </a:r>
          </a:p>
          <a:p>
            <a:pPr marL="628650" lvl="1" indent="-171450">
              <a:spcAft>
                <a:spcPts val="1200"/>
              </a:spcAft>
              <a:buFont typeface="Arial" pitchFamily="34" charset="0"/>
              <a:buChar char="•"/>
            </a:pPr>
            <a:r>
              <a:rPr lang="en-US" b="1" dirty="0" smtClean="0"/>
              <a:t>All </a:t>
            </a:r>
            <a:r>
              <a:rPr lang="en-US" dirty="0" smtClean="0"/>
              <a:t>– Creates a global watchlist</a:t>
            </a:r>
          </a:p>
          <a:p>
            <a:pPr marL="628650" lvl="1" indent="-171450">
              <a:spcAft>
                <a:spcPts val="1200"/>
              </a:spcAft>
              <a:buFont typeface="Arial" pitchFamily="34" charset="0"/>
              <a:buChar char="•"/>
            </a:pPr>
            <a:r>
              <a:rPr lang="en-US" b="1" dirty="0" smtClean="0"/>
              <a:t>Group</a:t>
            </a:r>
            <a:r>
              <a:rPr lang="en-US" dirty="0" smtClean="0"/>
              <a:t> – Assigns the watchlist to the </a:t>
            </a:r>
            <a:r>
              <a:rPr lang="en-US" dirty="0" smtClean="0"/>
              <a:t>group</a:t>
            </a:r>
            <a:endParaRPr lang="en-US" dirty="0" smtClean="0"/>
          </a:p>
          <a:p>
            <a:pPr marL="628650" lvl="1" indent="-171450">
              <a:spcAft>
                <a:spcPts val="1200"/>
              </a:spcAft>
              <a:buFont typeface="Arial" pitchFamily="34" charset="0"/>
              <a:buChar char="•"/>
            </a:pPr>
            <a:r>
              <a:rPr lang="en-US" b="1" dirty="0" smtClean="0"/>
              <a:t>Individual</a:t>
            </a:r>
            <a:r>
              <a:rPr lang="en-US" dirty="0" smtClean="0"/>
              <a:t> – the person the watchlist is assigned to</a:t>
            </a:r>
          </a:p>
          <a:p>
            <a:pPr lvl="0">
              <a:spcAft>
                <a:spcPts val="1200"/>
              </a:spcAft>
            </a:pPr>
            <a:r>
              <a:rPr lang="en-US" b="1" dirty="0" smtClean="0"/>
              <a:t>Import</a:t>
            </a:r>
            <a:r>
              <a:rPr lang="en-US" dirty="0" smtClean="0"/>
              <a:t> – You can import a list of values (new line separated)</a:t>
            </a:r>
          </a:p>
          <a:p>
            <a:pPr>
              <a:spcAft>
                <a:spcPts val="1200"/>
              </a:spcAft>
            </a:pPr>
            <a:r>
              <a:rPr lang="en-US" dirty="0"/>
              <a:t>You can also enter values in manually.  </a:t>
            </a:r>
            <a:endParaRPr lang="en-US" dirty="0" smtClean="0"/>
          </a:p>
          <a:p>
            <a:pPr>
              <a:spcAft>
                <a:spcPts val="1200"/>
              </a:spcAft>
            </a:pPr>
            <a:r>
              <a:rPr lang="en-US" dirty="0" smtClean="0"/>
              <a:t>Once </a:t>
            </a:r>
            <a:r>
              <a:rPr lang="en-US" dirty="0"/>
              <a:t>the watchlist is </a:t>
            </a:r>
            <a:r>
              <a:rPr lang="en-US" dirty="0" smtClean="0"/>
              <a:t>populated, </a:t>
            </a:r>
            <a:r>
              <a:rPr lang="en-US" dirty="0"/>
              <a:t>you can create an alarm from the dialogue.</a:t>
            </a:r>
          </a:p>
          <a:p>
            <a:pPr lvl="0">
              <a:spcAft>
                <a:spcPts val="1200"/>
              </a:spcAft>
            </a:pPr>
            <a:endParaRPr lang="en-US" dirty="0"/>
          </a:p>
        </p:txBody>
      </p:sp>
    </p:spTree>
    <p:extLst>
      <p:ext uri="{BB962C8B-B14F-4D97-AF65-F5344CB8AC3E}">
        <p14:creationId xmlns:p14="http://schemas.microsoft.com/office/powerpoint/2010/main" val="29247986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Watchlist</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pic>
        <p:nvPicPr>
          <p:cNvPr id="5" name="Picture 4" descr="dynamicwatchl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685800"/>
            <a:ext cx="4800600" cy="5943599"/>
          </a:xfrm>
          <a:prstGeom prst="rect">
            <a:avLst/>
          </a:prstGeom>
          <a:ln>
            <a:solidFill>
              <a:srgbClr val="000000"/>
            </a:solidFill>
          </a:ln>
        </p:spPr>
      </p:pic>
      <p:sp>
        <p:nvSpPr>
          <p:cNvPr id="7" name="TextBox 6"/>
          <p:cNvSpPr txBox="1"/>
          <p:nvPr/>
        </p:nvSpPr>
        <p:spPr>
          <a:xfrm>
            <a:off x="4953000" y="838200"/>
            <a:ext cx="4114800" cy="5616923"/>
          </a:xfrm>
          <a:prstGeom prst="rect">
            <a:avLst/>
          </a:prstGeom>
          <a:noFill/>
        </p:spPr>
        <p:txBody>
          <a:bodyPr wrap="square" rtlCol="0">
            <a:spAutoFit/>
          </a:bodyPr>
          <a:lstStyle/>
          <a:p>
            <a:pPr marL="342900" indent="-342900">
              <a:spcAft>
                <a:spcPts val="600"/>
              </a:spcAft>
              <a:buFont typeface="+mj-lt"/>
              <a:buAutoNum type="arabicPeriod"/>
            </a:pPr>
            <a:r>
              <a:rPr lang="en-US" dirty="0"/>
              <a:t>Select the source against which the search should be run: </a:t>
            </a:r>
            <a:endParaRPr lang="en-US" dirty="0" smtClean="0"/>
          </a:p>
          <a:p>
            <a:pPr marL="800100" lvl="1" indent="-342900">
              <a:spcAft>
                <a:spcPts val="600"/>
              </a:spcAft>
              <a:buFont typeface="Arial"/>
              <a:buChar char="•"/>
            </a:pPr>
            <a:r>
              <a:rPr lang="en-US" dirty="0"/>
              <a:t>T</a:t>
            </a:r>
            <a:r>
              <a:rPr lang="en-US" dirty="0" smtClean="0"/>
              <a:t>he </a:t>
            </a:r>
            <a:r>
              <a:rPr lang="en-US" dirty="0"/>
              <a:t>StringMap</a:t>
            </a:r>
            <a:r>
              <a:rPr lang="en-US" dirty="0"/>
              <a:t> </a:t>
            </a:r>
            <a:r>
              <a:rPr lang="en-US" dirty="0" smtClean="0"/>
              <a:t>table</a:t>
            </a:r>
          </a:p>
          <a:p>
            <a:pPr marL="800100" lvl="1" indent="-342900">
              <a:spcAft>
                <a:spcPts val="600"/>
              </a:spcAft>
              <a:buFont typeface="Arial"/>
              <a:buChar char="•"/>
            </a:pPr>
            <a:r>
              <a:rPr lang="en-US" dirty="0" smtClean="0"/>
              <a:t>The rules table</a:t>
            </a:r>
          </a:p>
          <a:p>
            <a:pPr marL="342900" indent="-342900">
              <a:spcAft>
                <a:spcPts val="600"/>
              </a:spcAft>
              <a:buFont typeface="+mj-lt"/>
              <a:buAutoNum type="arabicPeriod"/>
            </a:pPr>
            <a:r>
              <a:rPr lang="en-US" dirty="0"/>
              <a:t>Enter the regular expression or string search criteria in the Search </a:t>
            </a:r>
            <a:r>
              <a:rPr lang="en-US" dirty="0" smtClean="0"/>
              <a:t>field</a:t>
            </a:r>
          </a:p>
          <a:p>
            <a:pPr marL="342900" indent="-342900">
              <a:spcAft>
                <a:spcPts val="600"/>
              </a:spcAft>
              <a:buFont typeface="+mj-lt"/>
              <a:buAutoNum type="arabicPeriod"/>
            </a:pPr>
            <a:r>
              <a:rPr lang="en-US" dirty="0"/>
              <a:t>Select the type of data this watchlist will be watching for by clicking on the down arrow in the Type </a:t>
            </a:r>
            <a:r>
              <a:rPr lang="en-US" dirty="0" smtClean="0"/>
              <a:t>field</a:t>
            </a:r>
          </a:p>
          <a:p>
            <a:pPr marL="342900" indent="-342900">
              <a:spcAft>
                <a:spcPts val="600"/>
              </a:spcAft>
              <a:buFont typeface="+mj-lt"/>
              <a:buAutoNum type="arabicPeriod"/>
            </a:pPr>
            <a:r>
              <a:rPr lang="en-US" dirty="0" smtClean="0"/>
              <a:t>Select </a:t>
            </a:r>
            <a:r>
              <a:rPr lang="en-US" dirty="0"/>
              <a:t>the frequency with which the search should be performed. </a:t>
            </a:r>
            <a:endParaRPr lang="en-US" dirty="0" smtClean="0"/>
          </a:p>
          <a:p>
            <a:pPr marL="800100" lvl="1" indent="-342900">
              <a:spcAft>
                <a:spcPts val="600"/>
              </a:spcAft>
              <a:buFont typeface="Arial"/>
              <a:buChar char="•"/>
            </a:pPr>
            <a:r>
              <a:rPr lang="en-US" dirty="0" smtClean="0"/>
              <a:t>The </a:t>
            </a:r>
            <a:r>
              <a:rPr lang="en-US" dirty="0"/>
              <a:t>existing values list will be replaced every time the search is </a:t>
            </a:r>
            <a:r>
              <a:rPr lang="en-US" dirty="0" smtClean="0"/>
              <a:t>run</a:t>
            </a:r>
            <a:endParaRPr lang="en-US" dirty="0"/>
          </a:p>
          <a:p>
            <a:pPr marL="342900" indent="-342900">
              <a:spcAft>
                <a:spcPts val="600"/>
              </a:spcAft>
              <a:buFont typeface="+mj-lt"/>
              <a:buAutoNum type="arabicPeriod"/>
            </a:pPr>
            <a:r>
              <a:rPr lang="en-US" dirty="0" smtClean="0"/>
              <a:t>Run </a:t>
            </a:r>
            <a:r>
              <a:rPr lang="en-US" dirty="0"/>
              <a:t>the query </a:t>
            </a:r>
            <a:r>
              <a:rPr lang="en-US" dirty="0" smtClean="0"/>
              <a:t>and </a:t>
            </a:r>
            <a:r>
              <a:rPr lang="en-US" dirty="0"/>
              <a:t>results will populate the Values box</a:t>
            </a:r>
            <a:endParaRPr lang="en-US" dirty="0" smtClean="0"/>
          </a:p>
        </p:txBody>
      </p:sp>
    </p:spTree>
    <p:extLst>
      <p:ext uri="{BB962C8B-B14F-4D97-AF65-F5344CB8AC3E}">
        <p14:creationId xmlns:p14="http://schemas.microsoft.com/office/powerpoint/2010/main" val="22704135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GTI Watchlist</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
        <p:nvSpPr>
          <p:cNvPr id="5" name="Rectangle 4"/>
          <p:cNvSpPr/>
          <p:nvPr/>
        </p:nvSpPr>
        <p:spPr>
          <a:xfrm>
            <a:off x="381000" y="1144518"/>
            <a:ext cx="8382000" cy="4570482"/>
          </a:xfrm>
          <a:prstGeom prst="rect">
            <a:avLst/>
          </a:prstGeom>
        </p:spPr>
        <p:txBody>
          <a:bodyPr wrap="square">
            <a:spAutoFit/>
          </a:bodyPr>
          <a:lstStyle/>
          <a:p>
            <a:pPr marL="285750" indent="-285750">
              <a:spcAft>
                <a:spcPts val="1800"/>
              </a:spcAft>
              <a:buFont typeface="Arial"/>
              <a:buChar char="•"/>
            </a:pPr>
            <a:r>
              <a:rPr lang="en-US" dirty="0"/>
              <a:t>Global Threat Intelligence (GTI) </a:t>
            </a:r>
            <a:r>
              <a:rPr lang="en-US" dirty="0"/>
              <a:t>watchlists</a:t>
            </a:r>
            <a:r>
              <a:rPr lang="en-US" dirty="0"/>
              <a:t> contain more than 130 million suspicious and malicious IP addresses, with their severities, gathered by McAfee. </a:t>
            </a:r>
          </a:p>
          <a:p>
            <a:pPr marL="285750" indent="-285750">
              <a:spcAft>
                <a:spcPts val="1800"/>
              </a:spcAft>
              <a:buFont typeface="Arial"/>
              <a:buChar char="•"/>
            </a:pPr>
            <a:r>
              <a:rPr lang="en-US" dirty="0" smtClean="0"/>
              <a:t>These </a:t>
            </a:r>
            <a:r>
              <a:rPr lang="en-US" dirty="0"/>
              <a:t>watchlists</a:t>
            </a:r>
            <a:r>
              <a:rPr lang="en-US" dirty="0"/>
              <a:t> can be used to trigger alarms, to filter data in reports and views, as a filter in rule correlation, and as a scoring source for a Risk Correlation Manager on an ACE. </a:t>
            </a:r>
          </a:p>
          <a:p>
            <a:pPr marL="285750" indent="-285750">
              <a:spcAft>
                <a:spcPts val="1800"/>
              </a:spcAft>
              <a:buFont typeface="Arial"/>
              <a:buChar char="•"/>
            </a:pPr>
            <a:r>
              <a:rPr lang="en-US" dirty="0" smtClean="0"/>
              <a:t>To </a:t>
            </a:r>
            <a:r>
              <a:rPr lang="en-US" dirty="0"/>
              <a:t>add the data from the lists to your system, you must purchase a GTI license from McAfee. </a:t>
            </a:r>
            <a:endParaRPr lang="en-US" dirty="0" smtClean="0"/>
          </a:p>
          <a:p>
            <a:pPr marL="742950" lvl="1" indent="-285750">
              <a:spcAft>
                <a:spcPts val="1800"/>
              </a:spcAft>
              <a:buFont typeface="Arial"/>
              <a:buChar char="•"/>
            </a:pPr>
            <a:r>
              <a:rPr lang="en-US" dirty="0" smtClean="0"/>
              <a:t>Once </a:t>
            </a:r>
            <a:r>
              <a:rPr lang="en-US" dirty="0"/>
              <a:t>you have purchased the license, the lists will be added to your system the next time you download rules. </a:t>
            </a:r>
            <a:endParaRPr lang="en-US" dirty="0" smtClean="0"/>
          </a:p>
          <a:p>
            <a:pPr marL="742950" lvl="1" indent="-285750">
              <a:spcAft>
                <a:spcPts val="1800"/>
              </a:spcAft>
              <a:buFont typeface="Arial"/>
              <a:buChar char="•"/>
            </a:pPr>
            <a:r>
              <a:rPr lang="en-US" dirty="0" smtClean="0"/>
              <a:t>This </a:t>
            </a:r>
            <a:r>
              <a:rPr lang="en-US" dirty="0"/>
              <a:t>process can take several hours due to the size of the database. </a:t>
            </a:r>
          </a:p>
          <a:p>
            <a:pPr marL="285750" indent="-285750">
              <a:spcAft>
                <a:spcPts val="1800"/>
              </a:spcAft>
              <a:buFont typeface="Arial"/>
              <a:buChar char="•"/>
            </a:pPr>
            <a:r>
              <a:rPr lang="en-US" dirty="0" smtClean="0"/>
              <a:t>These </a:t>
            </a:r>
            <a:r>
              <a:rPr lang="en-US" dirty="0"/>
              <a:t>lists </a:t>
            </a:r>
            <a:r>
              <a:rPr lang="en-US" b="1" dirty="0"/>
              <a:t>cannot</a:t>
            </a:r>
            <a:r>
              <a:rPr lang="en-US" dirty="0"/>
              <a:t> be viewed or edited.</a:t>
            </a:r>
          </a:p>
        </p:txBody>
      </p:sp>
    </p:spTree>
    <p:extLst>
      <p:ext uri="{BB962C8B-B14F-4D97-AF65-F5344CB8AC3E}">
        <p14:creationId xmlns:p14="http://schemas.microsoft.com/office/powerpoint/2010/main" val="21245465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You can only access RAW data from the ELM search interface and have to copy and paste filters from event views.</a:t>
            </a:r>
            <a:endParaRPr lang="en-US" dirty="0"/>
          </a:p>
        </p:txBody>
      </p:sp>
      <p:sp>
        <p:nvSpPr>
          <p:cNvPr id="3" name="Text Placeholder 2"/>
          <p:cNvSpPr>
            <a:spLocks noGrp="1"/>
          </p:cNvSpPr>
          <p:nvPr>
            <p:ph type="body" sz="quarter" idx="14"/>
          </p:nvPr>
        </p:nvSpPr>
        <p:spPr/>
        <p:txBody>
          <a:bodyPr/>
          <a:lstStyle/>
          <a:p>
            <a:r>
              <a:rPr lang="en-US" dirty="0" smtClean="0"/>
              <a:t>True</a:t>
            </a:r>
          </a:p>
          <a:p>
            <a:r>
              <a:rPr lang="en-US" dirty="0" smtClean="0"/>
              <a:t>False</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Tree>
    <p:extLst>
      <p:ext uri="{BB962C8B-B14F-4D97-AF65-F5344CB8AC3E}">
        <p14:creationId xmlns:p14="http://schemas.microsoft.com/office/powerpoint/2010/main" val="2202819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The Incidents dashboard filters what kinds of events of interest?</a:t>
            </a:r>
            <a:endParaRPr lang="en-US" dirty="0"/>
          </a:p>
        </p:txBody>
      </p:sp>
      <p:sp>
        <p:nvSpPr>
          <p:cNvPr id="6" name="Text Placeholder 5"/>
          <p:cNvSpPr>
            <a:spLocks noGrp="1"/>
          </p:cNvSpPr>
          <p:nvPr>
            <p:ph type="body" sz="quarter" idx="14"/>
          </p:nvPr>
        </p:nvSpPr>
        <p:spPr/>
        <p:txBody>
          <a:bodyPr/>
          <a:lstStyle/>
          <a:p>
            <a:r>
              <a:rPr lang="en-US" dirty="0" smtClean="0"/>
              <a:t>Normalized</a:t>
            </a:r>
          </a:p>
          <a:p>
            <a:r>
              <a:rPr lang="en-US" dirty="0" smtClean="0"/>
              <a:t>Assets</a:t>
            </a:r>
          </a:p>
          <a:p>
            <a:r>
              <a:rPr lang="en-US" dirty="0" smtClean="0"/>
              <a:t>Flows</a:t>
            </a:r>
          </a:p>
          <a:p>
            <a:r>
              <a:rPr lang="en-US" dirty="0" smtClean="0"/>
              <a:t>Correlated</a:t>
            </a:r>
          </a:p>
          <a:p>
            <a:r>
              <a:rPr lang="en-US" dirty="0" smtClean="0"/>
              <a:t>Vulnerability Scan Results  </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Tree>
    <p:extLst>
      <p:ext uri="{BB962C8B-B14F-4D97-AF65-F5344CB8AC3E}">
        <p14:creationId xmlns:p14="http://schemas.microsoft.com/office/powerpoint/2010/main" val="1926257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Cases can only be emailed to users or groups maintained within the McAfee ESM?</a:t>
            </a:r>
            <a:endParaRPr lang="en-US" dirty="0"/>
          </a:p>
        </p:txBody>
      </p:sp>
      <p:sp>
        <p:nvSpPr>
          <p:cNvPr id="3" name="Text Placeholder 2"/>
          <p:cNvSpPr>
            <a:spLocks noGrp="1"/>
          </p:cNvSpPr>
          <p:nvPr>
            <p:ph type="body" sz="quarter" idx="14"/>
          </p:nvPr>
        </p:nvSpPr>
        <p:spPr/>
        <p:txBody>
          <a:bodyPr/>
          <a:lstStyle/>
          <a:p>
            <a:r>
              <a:rPr lang="en-US" dirty="0" smtClean="0"/>
              <a:t>True</a:t>
            </a:r>
          </a:p>
          <a:p>
            <a:r>
              <a:rPr lang="en-US" dirty="0" smtClean="0"/>
              <a:t>False</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Tree>
    <p:extLst>
      <p:ext uri="{BB962C8B-B14F-4D97-AF65-F5344CB8AC3E}">
        <p14:creationId xmlns:p14="http://schemas.microsoft.com/office/powerpoint/2010/main" val="3251375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ESMI Desktop</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pic>
        <p:nvPicPr>
          <p:cNvPr id="6" name="Picture 5"/>
          <p:cNvPicPr>
            <a:picLocks noChangeAspect="1"/>
          </p:cNvPicPr>
          <p:nvPr/>
        </p:nvPicPr>
        <p:blipFill rotWithShape="1">
          <a:blip r:embed="rId3"/>
          <a:srcRect r="1351" b="7022"/>
          <a:stretch/>
        </p:blipFill>
        <p:spPr>
          <a:xfrm>
            <a:off x="76974" y="1029085"/>
            <a:ext cx="6869061" cy="5257800"/>
          </a:xfrm>
          <a:prstGeom prst="rect">
            <a:avLst/>
          </a:prstGeom>
          <a:ln w="12700" cmpd="sng">
            <a:solidFill>
              <a:srgbClr val="000000"/>
            </a:solidFill>
          </a:ln>
        </p:spPr>
      </p:pic>
      <p:sp>
        <p:nvSpPr>
          <p:cNvPr id="3" name="TextBox 2"/>
          <p:cNvSpPr txBox="1"/>
          <p:nvPr/>
        </p:nvSpPr>
        <p:spPr>
          <a:xfrm>
            <a:off x="7010400" y="1066800"/>
            <a:ext cx="2209800" cy="5262980"/>
          </a:xfrm>
          <a:prstGeom prst="rect">
            <a:avLst/>
          </a:prstGeom>
          <a:noFill/>
        </p:spPr>
        <p:txBody>
          <a:bodyPr wrap="square" rtlCol="0">
            <a:spAutoFit/>
          </a:bodyPr>
          <a:lstStyle/>
          <a:p>
            <a:pPr marL="342900" indent="-342900">
              <a:spcAft>
                <a:spcPts val="1200"/>
              </a:spcAft>
              <a:buFont typeface="+mj-lt"/>
              <a:buAutoNum type="arabicPeriod"/>
            </a:pPr>
            <a:r>
              <a:rPr lang="en-US" sz="1600" dirty="0" smtClean="0"/>
              <a:t>ESMI </a:t>
            </a:r>
            <a:r>
              <a:rPr lang="en-US" sz="1600" dirty="0"/>
              <a:t>Navigation </a:t>
            </a:r>
            <a:r>
              <a:rPr lang="en-US" sz="1600" dirty="0" smtClean="0"/>
              <a:t>Bar</a:t>
            </a:r>
          </a:p>
          <a:p>
            <a:pPr marL="342900" indent="-342900">
              <a:spcAft>
                <a:spcPts val="1200"/>
              </a:spcAft>
              <a:buFont typeface="+mj-lt"/>
              <a:buAutoNum type="arabicPeriod"/>
            </a:pPr>
            <a:r>
              <a:rPr lang="en-US" sz="1600" dirty="0" smtClean="0"/>
              <a:t>Quick </a:t>
            </a:r>
            <a:r>
              <a:rPr lang="en-US" sz="1600" dirty="0"/>
              <a:t>Launch </a:t>
            </a:r>
            <a:r>
              <a:rPr lang="en-US" sz="1600" dirty="0" smtClean="0"/>
              <a:t>Icons</a:t>
            </a:r>
          </a:p>
          <a:p>
            <a:pPr marL="342900" indent="-342900">
              <a:spcAft>
                <a:spcPts val="1200"/>
              </a:spcAft>
              <a:buFont typeface="+mj-lt"/>
              <a:buAutoNum type="arabicPeriod"/>
            </a:pPr>
            <a:r>
              <a:rPr lang="en-US" sz="1600" dirty="0" smtClean="0"/>
              <a:t>Views Toolbar</a:t>
            </a:r>
          </a:p>
          <a:p>
            <a:pPr marL="342900" indent="-342900">
              <a:spcAft>
                <a:spcPts val="1200"/>
              </a:spcAft>
              <a:buFont typeface="+mj-lt"/>
              <a:buAutoNum type="arabicPeriod"/>
            </a:pPr>
            <a:r>
              <a:rPr lang="en-US" sz="1600" dirty="0" smtClean="0"/>
              <a:t>Actions Toolbar</a:t>
            </a:r>
          </a:p>
          <a:p>
            <a:pPr marL="342900" indent="-342900">
              <a:spcAft>
                <a:spcPts val="1200"/>
              </a:spcAft>
              <a:buFont typeface="+mj-lt"/>
              <a:buAutoNum type="arabicPeriod"/>
            </a:pPr>
            <a:r>
              <a:rPr lang="en-US" sz="1600" dirty="0" smtClean="0"/>
              <a:t>ESMI </a:t>
            </a:r>
            <a:r>
              <a:rPr lang="en-US" sz="1600" dirty="0"/>
              <a:t>System Navigation </a:t>
            </a:r>
            <a:r>
              <a:rPr lang="en-US" sz="1600" dirty="0" smtClean="0"/>
              <a:t>Tree</a:t>
            </a:r>
          </a:p>
          <a:p>
            <a:pPr marL="342900" indent="-342900">
              <a:spcAft>
                <a:spcPts val="1200"/>
              </a:spcAft>
              <a:buFont typeface="+mj-lt"/>
              <a:buAutoNum type="arabicPeriod"/>
            </a:pPr>
            <a:r>
              <a:rPr lang="en-US" sz="1600" dirty="0" smtClean="0"/>
              <a:t>Case </a:t>
            </a:r>
            <a:r>
              <a:rPr lang="en-US" sz="1600" dirty="0"/>
              <a:t>Management Pane and Alarms Management </a:t>
            </a:r>
            <a:r>
              <a:rPr lang="en-US" sz="1600" dirty="0" smtClean="0"/>
              <a:t>Pane</a:t>
            </a:r>
          </a:p>
          <a:p>
            <a:pPr marL="342900" indent="-342900">
              <a:spcAft>
                <a:spcPts val="1200"/>
              </a:spcAft>
              <a:buFont typeface="+mj-lt"/>
              <a:buAutoNum type="arabicPeriod"/>
            </a:pPr>
            <a:r>
              <a:rPr lang="en-US" sz="1600" dirty="0" smtClean="0"/>
              <a:t>ESMI </a:t>
            </a:r>
            <a:r>
              <a:rPr lang="en-US" sz="1600" dirty="0"/>
              <a:t>Views </a:t>
            </a:r>
            <a:r>
              <a:rPr lang="en-US" sz="1600" dirty="0" smtClean="0"/>
              <a:t>Pane</a:t>
            </a:r>
          </a:p>
          <a:p>
            <a:pPr marL="342900" indent="-342900">
              <a:spcAft>
                <a:spcPts val="1200"/>
              </a:spcAft>
              <a:buFont typeface="+mj-lt"/>
              <a:buAutoNum type="arabicPeriod"/>
            </a:pPr>
            <a:r>
              <a:rPr lang="en-US" sz="1600" dirty="0" smtClean="0"/>
              <a:t>ESMI </a:t>
            </a:r>
            <a:r>
              <a:rPr lang="en-US" sz="1600" dirty="0"/>
              <a:t>Filters Pane</a:t>
            </a:r>
          </a:p>
          <a:p>
            <a:pPr>
              <a:spcAft>
                <a:spcPts val="1200"/>
              </a:spcAft>
            </a:pPr>
            <a:endParaRPr lang="en-US" sz="1600" dirty="0"/>
          </a:p>
        </p:txBody>
      </p:sp>
    </p:spTree>
    <p:extLst>
      <p:ext uri="{BB962C8B-B14F-4D97-AF65-F5344CB8AC3E}">
        <p14:creationId xmlns:p14="http://schemas.microsoft.com/office/powerpoint/2010/main" val="24791414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The maximum number of items in a watch list is _____________ ?</a:t>
            </a:r>
            <a:endParaRPr lang="en-US" dirty="0"/>
          </a:p>
        </p:txBody>
      </p:sp>
      <p:sp>
        <p:nvSpPr>
          <p:cNvPr id="3" name="Text Placeholder 2"/>
          <p:cNvSpPr>
            <a:spLocks noGrp="1"/>
          </p:cNvSpPr>
          <p:nvPr>
            <p:ph type="body" sz="quarter" idx="14"/>
          </p:nvPr>
        </p:nvSpPr>
        <p:spPr/>
        <p:txBody>
          <a:bodyPr/>
          <a:lstStyle/>
          <a:p>
            <a:r>
              <a:rPr lang="en-US" dirty="0" smtClean="0"/>
              <a:t>1,000</a:t>
            </a:r>
          </a:p>
          <a:p>
            <a:r>
              <a:rPr lang="en-US" dirty="0" smtClean="0"/>
              <a:t>10,000</a:t>
            </a:r>
          </a:p>
          <a:p>
            <a:r>
              <a:rPr lang="en-US" dirty="0" smtClean="0"/>
              <a:t>100,000</a:t>
            </a:r>
          </a:p>
          <a:p>
            <a:r>
              <a:rPr lang="en-US" dirty="0" smtClean="0"/>
              <a:t>1,000,000</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Tree>
    <p:extLst>
      <p:ext uri="{BB962C8B-B14F-4D97-AF65-F5344CB8AC3E}">
        <p14:creationId xmlns:p14="http://schemas.microsoft.com/office/powerpoint/2010/main" val="27183377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Hands-on Practice</a:t>
            </a:r>
            <a:br>
              <a:rPr lang="en-US" dirty="0" smtClean="0"/>
            </a:br>
            <a:r>
              <a:rPr lang="en-US" dirty="0" smtClean="0"/>
              <a:t>Refer to the Practice Manual</a:t>
            </a:r>
            <a:br>
              <a:rPr lang="en-US" dirty="0" smtClean="0"/>
            </a:br>
            <a:r>
              <a:rPr lang="en-US" dirty="0" smtClean="0"/>
              <a:t>Practice 9:  Workflow</a:t>
            </a:r>
            <a:endParaRPr lang="en-US" dirty="0"/>
          </a:p>
        </p:txBody>
      </p:sp>
    </p:spTree>
    <p:extLst>
      <p:ext uri="{BB962C8B-B14F-4D97-AF65-F5344CB8AC3E}">
        <p14:creationId xmlns:p14="http://schemas.microsoft.com/office/powerpoint/2010/main" val="37782182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lgn="r"/>
            <a:r>
              <a:rPr lang="en-US" dirty="0" smtClean="0"/>
              <a:t>SIEM Workflow</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Drilldown</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pic>
        <p:nvPicPr>
          <p:cNvPr id="5" name="Picture 4" descr="evnet_drill_down.png"/>
          <p:cNvPicPr>
            <a:picLocks noChangeAspect="1"/>
          </p:cNvPicPr>
          <p:nvPr/>
        </p:nvPicPr>
        <p:blipFill rotWithShape="1">
          <a:blip r:embed="rId3">
            <a:extLst>
              <a:ext uri="{28A0092B-C50C-407E-A947-70E740481C1C}">
                <a14:useLocalDpi xmlns:a14="http://schemas.microsoft.com/office/drawing/2010/main" val="0"/>
              </a:ext>
            </a:extLst>
          </a:blip>
          <a:srcRect b="17474"/>
          <a:stretch/>
        </p:blipFill>
        <p:spPr>
          <a:xfrm>
            <a:off x="76200" y="685800"/>
            <a:ext cx="6223778" cy="4265686"/>
          </a:xfrm>
          <a:prstGeom prst="rect">
            <a:avLst/>
          </a:prstGeom>
          <a:ln>
            <a:solidFill>
              <a:srgbClr val="000000"/>
            </a:solidFill>
          </a:ln>
        </p:spPr>
      </p:pic>
      <p:sp>
        <p:nvSpPr>
          <p:cNvPr id="6" name="TextBox 5"/>
          <p:cNvSpPr txBox="1"/>
          <p:nvPr/>
        </p:nvSpPr>
        <p:spPr>
          <a:xfrm>
            <a:off x="6477000" y="751849"/>
            <a:ext cx="2514600" cy="4201151"/>
          </a:xfrm>
          <a:prstGeom prst="rect">
            <a:avLst/>
          </a:prstGeom>
          <a:noFill/>
        </p:spPr>
        <p:txBody>
          <a:bodyPr wrap="square" rtlCol="0">
            <a:spAutoFit/>
          </a:bodyPr>
          <a:lstStyle/>
          <a:p>
            <a:pPr marL="285750" indent="-285750">
              <a:spcAft>
                <a:spcPts val="1800"/>
              </a:spcAft>
              <a:buFont typeface="Arial"/>
              <a:buChar char="•"/>
            </a:pPr>
            <a:r>
              <a:rPr lang="en-US" dirty="0" smtClean="0"/>
              <a:t>Most components have </a:t>
            </a:r>
            <a:r>
              <a:rPr lang="en-US" dirty="0"/>
              <a:t>a menu in the upper left corner which allows you to pivot or drill down on the data in a variety of different </a:t>
            </a:r>
            <a:r>
              <a:rPr lang="en-US" dirty="0" smtClean="0"/>
              <a:t>fashions.</a:t>
            </a:r>
          </a:p>
          <a:p>
            <a:pPr marL="285750" indent="-285750">
              <a:spcAft>
                <a:spcPts val="1800"/>
              </a:spcAft>
              <a:buFont typeface="Arial"/>
              <a:buChar char="•"/>
            </a:pPr>
            <a:r>
              <a:rPr lang="en-US" dirty="0" smtClean="0"/>
              <a:t>Based </a:t>
            </a:r>
            <a:r>
              <a:rPr lang="en-US" dirty="0"/>
              <a:t>on the data in the window you are viewing, you may be able to drill down on events, flows, or assets. </a:t>
            </a:r>
          </a:p>
        </p:txBody>
      </p:sp>
      <p:sp>
        <p:nvSpPr>
          <p:cNvPr id="7" name="TextBox 6"/>
          <p:cNvSpPr txBox="1"/>
          <p:nvPr/>
        </p:nvSpPr>
        <p:spPr>
          <a:xfrm>
            <a:off x="152400" y="4999672"/>
            <a:ext cx="8839200" cy="1631216"/>
          </a:xfrm>
          <a:prstGeom prst="rect">
            <a:avLst/>
          </a:prstGeom>
          <a:noFill/>
        </p:spPr>
        <p:txBody>
          <a:bodyPr wrap="square" rtlCol="0">
            <a:spAutoFit/>
          </a:bodyPr>
          <a:lstStyle/>
          <a:p>
            <a:pPr marL="285750" indent="-285750">
              <a:spcAft>
                <a:spcPts val="1200"/>
              </a:spcAft>
              <a:buFont typeface="Arial"/>
              <a:buChar char="•"/>
            </a:pPr>
            <a:r>
              <a:rPr lang="en-US" dirty="0"/>
              <a:t>Event Drilldown allows you to execute another event view using selections made in the current view as </a:t>
            </a:r>
            <a:r>
              <a:rPr lang="en-US" dirty="0" smtClean="0"/>
              <a:t>filters.</a:t>
            </a:r>
          </a:p>
          <a:p>
            <a:pPr marL="285750" indent="-285750">
              <a:spcAft>
                <a:spcPts val="1200"/>
              </a:spcAft>
              <a:buFont typeface="Arial"/>
              <a:buChar char="•"/>
            </a:pPr>
            <a:r>
              <a:rPr lang="en-US" dirty="0" smtClean="0"/>
              <a:t>For an analyst this seamless capability provides a powerful event investigation methodology allowing them to quickly zoom in from a 10,000ft overview to the specific event details at ground level.  </a:t>
            </a:r>
            <a:endParaRPr lang="en-US" dirty="0"/>
          </a:p>
        </p:txBody>
      </p:sp>
    </p:spTree>
    <p:extLst>
      <p:ext uri="{BB962C8B-B14F-4D97-AF65-F5344CB8AC3E}">
        <p14:creationId xmlns:p14="http://schemas.microsoft.com/office/powerpoint/2010/main" val="3267099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Analysis</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pic>
        <p:nvPicPr>
          <p:cNvPr id="5" name="Picture 4" descr="event_analys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685800"/>
            <a:ext cx="8763000" cy="4724400"/>
          </a:xfrm>
          <a:prstGeom prst="rect">
            <a:avLst/>
          </a:prstGeom>
          <a:ln>
            <a:solidFill>
              <a:srgbClr val="000000"/>
            </a:solidFill>
          </a:ln>
        </p:spPr>
      </p:pic>
      <p:sp>
        <p:nvSpPr>
          <p:cNvPr id="6" name="TextBox 5"/>
          <p:cNvSpPr txBox="1"/>
          <p:nvPr/>
        </p:nvSpPr>
        <p:spPr>
          <a:xfrm>
            <a:off x="152400" y="5553670"/>
            <a:ext cx="8839200" cy="923330"/>
          </a:xfrm>
          <a:prstGeom prst="rect">
            <a:avLst/>
          </a:prstGeom>
          <a:noFill/>
        </p:spPr>
        <p:txBody>
          <a:bodyPr wrap="square" rtlCol="0">
            <a:spAutoFit/>
          </a:bodyPr>
          <a:lstStyle/>
          <a:p>
            <a:pPr algn="ctr">
              <a:spcAft>
                <a:spcPts val="1200"/>
              </a:spcAft>
            </a:pPr>
            <a:r>
              <a:rPr lang="en-US" dirty="0" smtClean="0"/>
              <a:t>When an analyst needs the specific event details this view provides them with easy to navigate tabs and one click access for marking the event as reviewed, creating and assigning a case, and performing reverse DNS lookups for IPs. </a:t>
            </a:r>
            <a:endParaRPr lang="en-US" dirty="0"/>
          </a:p>
        </p:txBody>
      </p:sp>
    </p:spTree>
    <p:extLst>
      <p:ext uri="{BB962C8B-B14F-4D97-AF65-F5344CB8AC3E}">
        <p14:creationId xmlns:p14="http://schemas.microsoft.com/office/powerpoint/2010/main" val="3795957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Analysis – Browse Reference</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
        <p:nvSpPr>
          <p:cNvPr id="6" name="TextBox 5"/>
          <p:cNvSpPr txBox="1"/>
          <p:nvPr/>
        </p:nvSpPr>
        <p:spPr>
          <a:xfrm>
            <a:off x="152400" y="5678269"/>
            <a:ext cx="8839200" cy="923330"/>
          </a:xfrm>
          <a:prstGeom prst="rect">
            <a:avLst/>
          </a:prstGeom>
          <a:noFill/>
        </p:spPr>
        <p:txBody>
          <a:bodyPr wrap="square" rtlCol="0">
            <a:spAutoFit/>
          </a:bodyPr>
          <a:lstStyle/>
          <a:p>
            <a:pPr algn="ctr">
              <a:spcAft>
                <a:spcPts val="1200"/>
              </a:spcAft>
            </a:pPr>
            <a:r>
              <a:rPr lang="en-US" dirty="0"/>
              <a:t>The </a:t>
            </a:r>
            <a:r>
              <a:rPr lang="en-US" b="1" dirty="0"/>
              <a:t>Browse Reference</a:t>
            </a:r>
            <a:r>
              <a:rPr lang="en-US" dirty="0"/>
              <a:t> option </a:t>
            </a:r>
            <a:r>
              <a:rPr lang="en-US" dirty="0" smtClean="0"/>
              <a:t>opens </a:t>
            </a:r>
            <a:r>
              <a:rPr lang="en-US" dirty="0"/>
              <a:t>a web browser and connects to McAfee's online signature database, providing information about the signature for the selected rule.</a:t>
            </a:r>
          </a:p>
        </p:txBody>
      </p:sp>
      <p:pic>
        <p:nvPicPr>
          <p:cNvPr id="3" name="Picture 2" descr="browse_referen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685800"/>
            <a:ext cx="6324600" cy="4743450"/>
          </a:xfrm>
          <a:prstGeom prst="rect">
            <a:avLst/>
          </a:prstGeom>
          <a:ln>
            <a:solidFill>
              <a:srgbClr val="000000"/>
            </a:solidFill>
          </a:ln>
        </p:spPr>
      </p:pic>
      <p:pic>
        <p:nvPicPr>
          <p:cNvPr id="7" name="Picture 6" descr="browse_reference_dropdow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838200"/>
            <a:ext cx="1905000" cy="4473539"/>
          </a:xfrm>
          <a:prstGeom prst="rect">
            <a:avLst/>
          </a:prstGeom>
          <a:ln>
            <a:solidFill>
              <a:srgbClr val="000000"/>
            </a:solidFill>
          </a:ln>
        </p:spPr>
      </p:pic>
      <p:sp>
        <p:nvSpPr>
          <p:cNvPr id="8" name="Rectangle 7"/>
          <p:cNvSpPr/>
          <p:nvPr/>
        </p:nvSpPr>
        <p:spPr bwMode="auto">
          <a:xfrm>
            <a:off x="228600" y="1219200"/>
            <a:ext cx="2057400" cy="228600"/>
          </a:xfrm>
          <a:prstGeom prst="rect">
            <a:avLst/>
          </a:prstGeom>
          <a:noFill/>
          <a:ln w="381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1983465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whois_men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762000"/>
            <a:ext cx="1935990" cy="4495800"/>
          </a:xfrm>
          <a:prstGeom prst="rect">
            <a:avLst/>
          </a:prstGeom>
          <a:ln>
            <a:solidFill>
              <a:srgbClr val="000000"/>
            </a:solidFill>
          </a:ln>
        </p:spPr>
      </p:pic>
      <p:sp>
        <p:nvSpPr>
          <p:cNvPr id="2" name="Title 1"/>
          <p:cNvSpPr>
            <a:spLocks noGrp="1"/>
          </p:cNvSpPr>
          <p:nvPr>
            <p:ph type="title"/>
          </p:nvPr>
        </p:nvSpPr>
        <p:spPr/>
        <p:txBody>
          <a:bodyPr/>
          <a:lstStyle/>
          <a:p>
            <a:r>
              <a:rPr lang="en-US" dirty="0" smtClean="0"/>
              <a:t>Event Analysis – </a:t>
            </a:r>
            <a:r>
              <a:rPr lang="en-US" dirty="0" smtClean="0"/>
              <a:t>Whois</a:t>
            </a:r>
            <a:endParaRPr lang="en-US" dirty="0"/>
          </a:p>
        </p:txBody>
      </p:sp>
      <p:sp>
        <p:nvSpPr>
          <p:cNvPr id="4" name="Footer Placeholder 3"/>
          <p:cNvSpPr>
            <a:spLocks noGrp="1"/>
          </p:cNvSpPr>
          <p:nvPr>
            <p:ph type="ftr" sz="quarter" idx="3"/>
          </p:nvPr>
        </p:nvSpPr>
        <p:spPr/>
        <p:txBody>
          <a:bodyPr/>
          <a:lstStyle/>
          <a:p>
            <a:pPr algn="r"/>
            <a:r>
              <a:rPr lang="en-US" dirty="0" smtClean="0"/>
              <a:t>SIEM Workflow</a:t>
            </a:r>
            <a:endParaRPr lang="en-US" dirty="0"/>
          </a:p>
        </p:txBody>
      </p:sp>
      <p:sp>
        <p:nvSpPr>
          <p:cNvPr id="6" name="TextBox 5"/>
          <p:cNvSpPr txBox="1"/>
          <p:nvPr/>
        </p:nvSpPr>
        <p:spPr>
          <a:xfrm>
            <a:off x="0" y="5399782"/>
            <a:ext cx="9144000" cy="1077218"/>
          </a:xfrm>
          <a:prstGeom prst="rect">
            <a:avLst/>
          </a:prstGeom>
          <a:noFill/>
        </p:spPr>
        <p:txBody>
          <a:bodyPr wrap="square" rtlCol="0">
            <a:spAutoFit/>
          </a:bodyPr>
          <a:lstStyle/>
          <a:p>
            <a:pPr algn="ctr">
              <a:spcAft>
                <a:spcPts val="1200"/>
              </a:spcAft>
            </a:pPr>
            <a:r>
              <a:rPr lang="en-US" dirty="0"/>
              <a:t>The WHOIS Lookup </a:t>
            </a:r>
            <a:r>
              <a:rPr lang="en-US" dirty="0" smtClean="0"/>
              <a:t>option allows </a:t>
            </a:r>
            <a:r>
              <a:rPr lang="en-US" dirty="0"/>
              <a:t>you to look up information about a source or destination IP address or port. </a:t>
            </a:r>
            <a:endParaRPr lang="en-US" dirty="0" smtClean="0"/>
          </a:p>
          <a:p>
            <a:pPr algn="ctr">
              <a:spcAft>
                <a:spcPts val="1200"/>
              </a:spcAft>
            </a:pPr>
            <a:r>
              <a:rPr lang="en-US" dirty="0" smtClean="0"/>
              <a:t>The </a:t>
            </a:r>
            <a:r>
              <a:rPr lang="en-US" dirty="0"/>
              <a:t>ASN Lookup </a:t>
            </a:r>
            <a:r>
              <a:rPr lang="en-US" dirty="0" smtClean="0"/>
              <a:t>option allows </a:t>
            </a:r>
            <a:r>
              <a:rPr lang="en-US" dirty="0"/>
              <a:t>you to retrieve a WHOIS record using the ASN identifier.</a:t>
            </a:r>
          </a:p>
        </p:txBody>
      </p:sp>
      <p:sp>
        <p:nvSpPr>
          <p:cNvPr id="8" name="Rectangle 7"/>
          <p:cNvSpPr/>
          <p:nvPr/>
        </p:nvSpPr>
        <p:spPr bwMode="auto">
          <a:xfrm>
            <a:off x="178058" y="952884"/>
            <a:ext cx="2057400" cy="228600"/>
          </a:xfrm>
          <a:prstGeom prst="rect">
            <a:avLst/>
          </a:prstGeom>
          <a:noFill/>
          <a:ln w="38100" cap="flat" cmpd="sng" algn="ctr">
            <a:solidFill>
              <a:srgbClr val="A5002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MS PGothic" pitchFamily="34" charset="-128"/>
            </a:endParaRPr>
          </a:p>
        </p:txBody>
      </p:sp>
      <p:pic>
        <p:nvPicPr>
          <p:cNvPr id="5" name="Picture 4" descr="whois_resul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838200"/>
            <a:ext cx="6453074" cy="4419600"/>
          </a:xfrm>
          <a:prstGeom prst="rect">
            <a:avLst/>
          </a:prstGeom>
          <a:ln>
            <a:solidFill>
              <a:srgbClr val="000000"/>
            </a:solidFill>
          </a:ln>
        </p:spPr>
      </p:pic>
    </p:spTree>
    <p:extLst>
      <p:ext uri="{BB962C8B-B14F-4D97-AF65-F5344CB8AC3E}">
        <p14:creationId xmlns:p14="http://schemas.microsoft.com/office/powerpoint/2010/main" val="21636381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501&quot;&gt;&lt;property id=&quot;20148&quot; value=&quot;5&quot;/&gt;&lt;property id=&quot;20300&quot; value=&quot;Slide 1&quot;/&gt;&lt;property id=&quot;20307&quot; value=&quot;257&quot;/&gt;&lt;/object&gt;&lt;/object&gt;&lt;/object&gt;&lt;/database&gt;"/>
  <p:tag name="SECTOMILLISECCONVERTED" val="1"/>
</p:tagLst>
</file>

<file path=ppt/theme/theme1.xml><?xml version="1.0" encoding="utf-8"?>
<a:theme xmlns:a="http://schemas.openxmlformats.org/drawingml/2006/main" name="ProfServ_ILT_PPTemplate">
  <a:themeElements>
    <a:clrScheme name="McAfee">
      <a:dk1>
        <a:srgbClr val="5E6A71"/>
      </a:dk1>
      <a:lt1>
        <a:srgbClr val="FFFFFF"/>
      </a:lt1>
      <a:dk2>
        <a:srgbClr val="000000"/>
      </a:dk2>
      <a:lt2>
        <a:srgbClr val="D1D4D3"/>
      </a:lt2>
      <a:accent1>
        <a:srgbClr val="B71234"/>
      </a:accent1>
      <a:accent2>
        <a:srgbClr val="165788"/>
      </a:accent2>
      <a:accent3>
        <a:srgbClr val="FFFFFF"/>
      </a:accent3>
      <a:accent4>
        <a:srgbClr val="275E37"/>
      </a:accent4>
      <a:accent5>
        <a:srgbClr val="A5ACAF"/>
      </a:accent5>
      <a:accent6>
        <a:srgbClr val="55517B"/>
      </a:accent6>
      <a:hlink>
        <a:srgbClr val="8683A4"/>
      </a:hlink>
      <a:folHlink>
        <a:srgbClr val="E1D059"/>
      </a:folHlink>
    </a:clrScheme>
    <a:fontScheme name="Office Them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McAfee">
      <a:dk1>
        <a:srgbClr val="4C4D4F"/>
      </a:dk1>
      <a:lt1>
        <a:sysClr val="window" lastClr="FFFFFF"/>
      </a:lt1>
      <a:dk2>
        <a:srgbClr val="000000"/>
      </a:dk2>
      <a:lt2>
        <a:srgbClr val="D4D5D6"/>
      </a:lt2>
      <a:accent1>
        <a:srgbClr val="00585E"/>
      </a:accent1>
      <a:accent2>
        <a:srgbClr val="A80030"/>
      </a:accent2>
      <a:accent3>
        <a:srgbClr val="65A0A7"/>
      </a:accent3>
      <a:accent4>
        <a:srgbClr val="BCDADD"/>
      </a:accent4>
      <a:accent5>
        <a:srgbClr val="8F7710"/>
      </a:accent5>
      <a:accent6>
        <a:srgbClr val="E1D059"/>
      </a:accent6>
      <a:hlink>
        <a:srgbClr val="0000FF"/>
      </a:hlink>
      <a:folHlink>
        <a:srgbClr val="8080A6"/>
      </a:folHlink>
    </a:clrScheme>
    <a:fontScheme name="McAfee U">
      <a:majorFont>
        <a:latin typeface="Frutiger-Ligh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F722CB9438E4A4C8016418A2353D0F9" ma:contentTypeVersion="0" ma:contentTypeDescription="Create a new document." ma:contentTypeScope="" ma:versionID="bdbc2f46686717a2ef328288545f0047">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B4930FB4-65D3-4233-B924-5560DE7BEED5}">
  <ds:schemaRefs>
    <ds:schemaRef ds:uri="http://schemas.microsoft.com/sharepoint/v3/contenttype/forms"/>
  </ds:schemaRefs>
</ds:datastoreItem>
</file>

<file path=customXml/itemProps2.xml><?xml version="1.0" encoding="utf-8"?>
<ds:datastoreItem xmlns:ds="http://schemas.openxmlformats.org/officeDocument/2006/customXml" ds:itemID="{D5E8499D-4A34-487B-93AE-88027DF78D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974044E5-7BCF-4338-91AA-0BD12186B95B}">
  <ds:schemaRefs>
    <ds:schemaRef ds:uri="http://purl.org/dc/dcmitype/"/>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6603</TotalTime>
  <Words>3517</Words>
  <Application>Microsoft Office PowerPoint</Application>
  <PresentationFormat>On-screen Show (4:3)</PresentationFormat>
  <Paragraphs>355</Paragraphs>
  <Slides>52</Slides>
  <Notes>52</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ProfServ_ILT_PPTemplate</vt:lpstr>
      <vt:lpstr>SIEM Workflow</vt:lpstr>
      <vt:lpstr>Module Objectives</vt:lpstr>
      <vt:lpstr>Module Topics</vt:lpstr>
      <vt:lpstr>McAfee ESMI</vt:lpstr>
      <vt:lpstr>ESMI Desktop</vt:lpstr>
      <vt:lpstr>Event Drilldown</vt:lpstr>
      <vt:lpstr>Event Analysis</vt:lpstr>
      <vt:lpstr>Event Analysis – Browse Reference</vt:lpstr>
      <vt:lpstr>Event Analysis – Whois</vt:lpstr>
      <vt:lpstr>Event Analysis – Search ELM</vt:lpstr>
      <vt:lpstr>Event Analysis – Flows from Event</vt:lpstr>
      <vt:lpstr>Event Analysis – Event to Watchlist or Alarm</vt:lpstr>
      <vt:lpstr>Event Analysis – Mark as Reviewed</vt:lpstr>
      <vt:lpstr>Summarize By</vt:lpstr>
      <vt:lpstr>Normalized Dashboard</vt:lpstr>
      <vt:lpstr>Asset Vulnerability Summary</vt:lpstr>
      <vt:lpstr>Event and Destination Geolocation</vt:lpstr>
      <vt:lpstr>Geolocation Map</vt:lpstr>
      <vt:lpstr>Source User Summary</vt:lpstr>
      <vt:lpstr>Host Summary</vt:lpstr>
      <vt:lpstr>Default Flow Summary</vt:lpstr>
      <vt:lpstr>Incident Dashboard</vt:lpstr>
      <vt:lpstr>Incident Dashboard – Event Drilldown </vt:lpstr>
      <vt:lpstr>SIEM Workflow Demonstration</vt:lpstr>
      <vt:lpstr>Identify Slow and Low Data Exfiltration </vt:lpstr>
      <vt:lpstr>Identify Slow and Low Data Exfiltration </vt:lpstr>
      <vt:lpstr>Identify Slow and Low Data Exfiltration </vt:lpstr>
      <vt:lpstr>Identify Slow and Low Data Exfiltration </vt:lpstr>
      <vt:lpstr>Identify Slow and Low Data Exfiltration </vt:lpstr>
      <vt:lpstr>Identify Slow and Low Data Exfiltration </vt:lpstr>
      <vt:lpstr>Identify Slow and Low Data Exfiltration </vt:lpstr>
      <vt:lpstr>Identify Slow and Low Data Exfiltration </vt:lpstr>
      <vt:lpstr>Identify Slow and Low Data Exfiltration </vt:lpstr>
      <vt:lpstr>Identify Slow and Low Data Exfiltration </vt:lpstr>
      <vt:lpstr>Identify Slow and Low Data Exfiltration </vt:lpstr>
      <vt:lpstr>Identify Slow and Low Data Exfiltration </vt:lpstr>
      <vt:lpstr>Case Management</vt:lpstr>
      <vt:lpstr>Case Management</vt:lpstr>
      <vt:lpstr>Remedy Interface</vt:lpstr>
      <vt:lpstr>Event Forwarding</vt:lpstr>
      <vt:lpstr>Event Forwarding - Adding an Event</vt:lpstr>
      <vt:lpstr>Watchlist</vt:lpstr>
      <vt:lpstr>Watchlist</vt:lpstr>
      <vt:lpstr>Static Watchlist</vt:lpstr>
      <vt:lpstr>Dynamic Watchlist</vt:lpstr>
      <vt:lpstr>GTI Watchlist</vt:lpstr>
      <vt:lpstr>PowerPoint Presentation</vt:lpstr>
      <vt:lpstr>PowerPoint Presentation</vt:lpstr>
      <vt:lpstr>PowerPoint Presentation</vt:lpstr>
      <vt:lpstr>PowerPoint Presentation</vt:lpstr>
      <vt:lpstr>Hands-on Practice Refer to the Practice Manual Practice 9:  Workflow</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the Course</dc:title>
  <dc:creator>dlink</dc:creator>
  <cp:lastModifiedBy>admin</cp:lastModifiedBy>
  <cp:revision>230</cp:revision>
  <dcterms:created xsi:type="dcterms:W3CDTF">2011-01-12T19:22:30Z</dcterms:created>
  <dcterms:modified xsi:type="dcterms:W3CDTF">2012-08-10T19:55:45Z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